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5.xml" ContentType="application/vnd.openxmlformats-officedocument.drawingml.chart+xml"/>
  <Override PartName="/ppt/drawings/drawing2.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672" r:id="rId2"/>
  </p:sldMasterIdLst>
  <p:notesMasterIdLst>
    <p:notesMasterId r:id="rId20"/>
  </p:notesMasterIdLst>
  <p:sldIdLst>
    <p:sldId id="421" r:id="rId3"/>
    <p:sldId id="404" r:id="rId4"/>
    <p:sldId id="425" r:id="rId5"/>
    <p:sldId id="424" r:id="rId6"/>
    <p:sldId id="422" r:id="rId7"/>
    <p:sldId id="423" r:id="rId8"/>
    <p:sldId id="419" r:id="rId9"/>
    <p:sldId id="285" r:id="rId10"/>
    <p:sldId id="347" r:id="rId11"/>
    <p:sldId id="439" r:id="rId12"/>
    <p:sldId id="289" r:id="rId13"/>
    <p:sldId id="310" r:id="rId14"/>
    <p:sldId id="445" r:id="rId15"/>
    <p:sldId id="447" r:id="rId16"/>
    <p:sldId id="448" r:id="rId17"/>
    <p:sldId id="449" r:id="rId18"/>
    <p:sldId id="45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840" autoAdjust="0"/>
  </p:normalViewPr>
  <p:slideViewPr>
    <p:cSldViewPr>
      <p:cViewPr varScale="1">
        <p:scale>
          <a:sx n="62" d="100"/>
          <a:sy n="62" d="100"/>
        </p:scale>
        <p:origin x="-137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5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wb180246\Documents\India%20Power%20Sector%20Diagnostic%20Review\Access%20Paper\Data%20Files\India%20Access%20Paper_Tables%20&amp;%20Figures_March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wb180246\Documents\India%20Power%20Sector%20Diagnostic%20Review\Access%20Paper\Data%20Files\India%20Access%20Paper_Tables%20&amp;%20Figures_March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wb180246\Documents\India%20Power%20Sector%20Diagnostic%20Review\Access%20Paper\Data%20Files\India%20Access%20Paper_Tables%20&amp;%20Figures_March6.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wb180246\Documents\India%20Power%20Sector%20Diagnostic%20Review\Access%20Paper\Data%20Files\India%20Access%20Paper_Tables%20&amp;%20Figures_March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dirty="0"/>
              <a:t>Number</a:t>
            </a:r>
            <a:r>
              <a:rPr lang="en-US" sz="1800" baseline="0" dirty="0"/>
              <a:t> of Electrified Villages</a:t>
            </a:r>
            <a:endParaRPr lang="en-US" sz="1800" dirty="0"/>
          </a:p>
        </c:rich>
      </c:tx>
      <c:layout/>
      <c:overlay val="0"/>
    </c:title>
    <c:autoTitleDeleted val="0"/>
    <c:plotArea>
      <c:layout>
        <c:manualLayout>
          <c:layoutTarget val="inner"/>
          <c:xMode val="edge"/>
          <c:yMode val="edge"/>
          <c:x val="0.14735686642552676"/>
          <c:y val="0.1358948798181433"/>
          <c:w val="0.78582031654885987"/>
          <c:h val="0.69807291734482391"/>
        </c:manualLayout>
      </c:layout>
      <c:lineChart>
        <c:grouping val="standard"/>
        <c:varyColors val="0"/>
        <c:ser>
          <c:idx val="1"/>
          <c:order val="0"/>
          <c:tx>
            <c:v>Electrified Villages</c:v>
          </c:tx>
          <c:spPr>
            <a:ln w="19050"/>
          </c:spPr>
          <c:marker>
            <c:symbol val="circle"/>
            <c:size val="5"/>
          </c:marker>
          <c:cat>
            <c:numRef>
              <c:f>'VE chart'!$A$6:$A$23</c:f>
              <c:numCache>
                <c:formatCode>General</c:formatCode>
                <c:ptCount val="18"/>
                <c:pt idx="0">
                  <c:v>1947</c:v>
                </c:pt>
                <c:pt idx="1">
                  <c:v>1951</c:v>
                </c:pt>
                <c:pt idx="2">
                  <c:v>1961</c:v>
                </c:pt>
                <c:pt idx="3">
                  <c:v>1971</c:v>
                </c:pt>
                <c:pt idx="4">
                  <c:v>1981</c:v>
                </c:pt>
                <c:pt idx="5">
                  <c:v>1991</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numCache>
            </c:numRef>
          </c:cat>
          <c:val>
            <c:numRef>
              <c:f>'VE chart'!$B$6:$B$23</c:f>
              <c:numCache>
                <c:formatCode>_(* #,##0_);_(* \(#,##0\);_(* "-"??_);_(@_)</c:formatCode>
                <c:ptCount val="18"/>
                <c:pt idx="0">
                  <c:v>1500</c:v>
                </c:pt>
                <c:pt idx="1">
                  <c:v>3061</c:v>
                </c:pt>
                <c:pt idx="2">
                  <c:v>5170</c:v>
                </c:pt>
                <c:pt idx="3">
                  <c:v>106931</c:v>
                </c:pt>
                <c:pt idx="4">
                  <c:v>273906</c:v>
                </c:pt>
                <c:pt idx="5">
                  <c:v>481124</c:v>
                </c:pt>
                <c:pt idx="6">
                  <c:v>508043</c:v>
                </c:pt>
                <c:pt idx="7">
                  <c:v>489699</c:v>
                </c:pt>
                <c:pt idx="8">
                  <c:v>492325</c:v>
                </c:pt>
                <c:pt idx="9">
                  <c:v>474982</c:v>
                </c:pt>
                <c:pt idx="10">
                  <c:v>439800</c:v>
                </c:pt>
                <c:pt idx="11">
                  <c:v>459486</c:v>
                </c:pt>
                <c:pt idx="12">
                  <c:v>482864</c:v>
                </c:pt>
                <c:pt idx="13">
                  <c:v>488435</c:v>
                </c:pt>
                <c:pt idx="14">
                  <c:v>489527</c:v>
                </c:pt>
                <c:pt idx="15">
                  <c:v>500910</c:v>
                </c:pt>
                <c:pt idx="16">
                  <c:v>537947</c:v>
                </c:pt>
                <c:pt idx="17">
                  <c:v>547034</c:v>
                </c:pt>
              </c:numCache>
            </c:numRef>
          </c:val>
          <c:smooth val="0"/>
        </c:ser>
        <c:dLbls>
          <c:showLegendKey val="0"/>
          <c:showVal val="0"/>
          <c:showCatName val="0"/>
          <c:showSerName val="0"/>
          <c:showPercent val="0"/>
          <c:showBubbleSize val="0"/>
        </c:dLbls>
        <c:marker val="1"/>
        <c:smooth val="0"/>
        <c:axId val="78440320"/>
        <c:axId val="78441856"/>
      </c:lineChart>
      <c:lineChart>
        <c:grouping val="standard"/>
        <c:varyColors val="0"/>
        <c:ser>
          <c:idx val="0"/>
          <c:order val="1"/>
          <c:tx>
            <c:v>2nd_axis</c:v>
          </c:tx>
          <c:spPr>
            <a:ln>
              <a:noFill/>
            </a:ln>
          </c:spPr>
          <c:marker>
            <c:symbol val="none"/>
          </c:marker>
          <c:val>
            <c:numRef>
              <c:f>'C:\Users\wb180246\AppData\Local\Temp\notes65EEA3\[Electrification Rates Table.xlsx]Elec. Time Series'!$C$2:$C$18</c:f>
              <c:numCache>
                <c:formatCode>General</c:formatCode>
                <c:ptCount val="17"/>
                <c:pt idx="0">
                  <c:v>500000</c:v>
                </c:pt>
                <c:pt idx="1">
                  <c:v>500000</c:v>
                </c:pt>
                <c:pt idx="2">
                  <c:v>500000</c:v>
                </c:pt>
                <c:pt idx="3">
                  <c:v>500000</c:v>
                </c:pt>
                <c:pt idx="4">
                  <c:v>500000</c:v>
                </c:pt>
                <c:pt idx="5">
                  <c:v>500000</c:v>
                </c:pt>
                <c:pt idx="6">
                  <c:v>500000</c:v>
                </c:pt>
                <c:pt idx="7">
                  <c:v>500000</c:v>
                </c:pt>
                <c:pt idx="8">
                  <c:v>500000</c:v>
                </c:pt>
                <c:pt idx="9">
                  <c:v>500000</c:v>
                </c:pt>
                <c:pt idx="10">
                  <c:v>500000</c:v>
                </c:pt>
                <c:pt idx="11">
                  <c:v>500000</c:v>
                </c:pt>
                <c:pt idx="12">
                  <c:v>500000</c:v>
                </c:pt>
                <c:pt idx="13">
                  <c:v>500000</c:v>
                </c:pt>
                <c:pt idx="14">
                  <c:v>500000</c:v>
                </c:pt>
                <c:pt idx="15">
                  <c:v>500000</c:v>
                </c:pt>
                <c:pt idx="16">
                  <c:v>500000</c:v>
                </c:pt>
              </c:numCache>
            </c:numRef>
          </c:val>
          <c:smooth val="0"/>
        </c:ser>
        <c:dLbls>
          <c:showLegendKey val="0"/>
          <c:showVal val="0"/>
          <c:showCatName val="0"/>
          <c:showSerName val="0"/>
          <c:showPercent val="0"/>
          <c:showBubbleSize val="0"/>
        </c:dLbls>
        <c:marker val="1"/>
        <c:smooth val="0"/>
        <c:axId val="78457472"/>
        <c:axId val="78455936"/>
      </c:lineChart>
      <c:catAx>
        <c:axId val="78440320"/>
        <c:scaling>
          <c:orientation val="minMax"/>
        </c:scaling>
        <c:delete val="0"/>
        <c:axPos val="b"/>
        <c:numFmt formatCode="General" sourceLinked="1"/>
        <c:majorTickMark val="in"/>
        <c:minorTickMark val="none"/>
        <c:tickLblPos val="nextTo"/>
        <c:txPr>
          <a:bodyPr/>
          <a:lstStyle/>
          <a:p>
            <a:pPr>
              <a:defRPr sz="1200"/>
            </a:pPr>
            <a:endParaRPr lang="en-US"/>
          </a:p>
        </c:txPr>
        <c:crossAx val="78441856"/>
        <c:crosses val="autoZero"/>
        <c:auto val="1"/>
        <c:lblAlgn val="ctr"/>
        <c:lblOffset val="100"/>
        <c:noMultiLvlLbl val="0"/>
      </c:catAx>
      <c:valAx>
        <c:axId val="78441856"/>
        <c:scaling>
          <c:orientation val="minMax"/>
          <c:max val="600000"/>
        </c:scaling>
        <c:delete val="0"/>
        <c:axPos val="l"/>
        <c:majorGridlines>
          <c:spPr>
            <a:ln w="0">
              <a:solidFill>
                <a:schemeClr val="bg1"/>
              </a:solidFill>
            </a:ln>
          </c:spPr>
        </c:majorGridlines>
        <c:numFmt formatCode="#,##0" sourceLinked="0"/>
        <c:majorTickMark val="in"/>
        <c:minorTickMark val="none"/>
        <c:tickLblPos val="nextTo"/>
        <c:txPr>
          <a:bodyPr/>
          <a:lstStyle/>
          <a:p>
            <a:pPr>
              <a:defRPr sz="1200"/>
            </a:pPr>
            <a:endParaRPr lang="en-US"/>
          </a:p>
        </c:txPr>
        <c:crossAx val="78440320"/>
        <c:crosses val="autoZero"/>
        <c:crossBetween val="between"/>
      </c:valAx>
      <c:valAx>
        <c:axId val="78455936"/>
        <c:scaling>
          <c:orientation val="minMax"/>
        </c:scaling>
        <c:delete val="1"/>
        <c:axPos val="r"/>
        <c:numFmt formatCode="General" sourceLinked="1"/>
        <c:majorTickMark val="in"/>
        <c:minorTickMark val="none"/>
        <c:tickLblPos val="none"/>
        <c:crossAx val="78457472"/>
        <c:crosses val="max"/>
        <c:crossBetween val="between"/>
      </c:valAx>
      <c:catAx>
        <c:axId val="78457472"/>
        <c:scaling>
          <c:orientation val="minMax"/>
        </c:scaling>
        <c:delete val="1"/>
        <c:axPos val="b"/>
        <c:majorTickMark val="out"/>
        <c:minorTickMark val="none"/>
        <c:tickLblPos val="none"/>
        <c:crossAx val="78455936"/>
        <c:crosses val="autoZero"/>
        <c:auto val="1"/>
        <c:lblAlgn val="ctr"/>
        <c:lblOffset val="100"/>
        <c:noMultiLvlLbl val="0"/>
      </c:catAx>
      <c:spPr>
        <a:ln>
          <a:noFill/>
        </a:ln>
      </c:spPr>
    </c:plotArea>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Sheet1!$I$11</c:f>
              <c:strCache>
                <c:ptCount val="1"/>
                <c:pt idx="0">
                  <c:v>Cumulative Spending</c:v>
                </c:pt>
              </c:strCache>
            </c:strRef>
          </c:tx>
          <c:invertIfNegative val="0"/>
          <c:dLbls>
            <c:showLegendKey val="0"/>
            <c:showVal val="1"/>
            <c:showCatName val="0"/>
            <c:showSerName val="0"/>
            <c:showPercent val="0"/>
            <c:showBubbleSize val="0"/>
            <c:showLeaderLines val="0"/>
          </c:dLbls>
          <c:cat>
            <c:strRef>
              <c:f>Sheet1!$H$12:$H$14</c:f>
              <c:strCache>
                <c:ptCount val="3"/>
                <c:pt idx="0">
                  <c:v>Total Sanctioned Cost</c:v>
                </c:pt>
                <c:pt idx="1">
                  <c:v>Total Awarded Cost</c:v>
                </c:pt>
                <c:pt idx="2">
                  <c:v>Total Disbursed Cost</c:v>
                </c:pt>
              </c:strCache>
            </c:strRef>
          </c:cat>
          <c:val>
            <c:numRef>
              <c:f>Sheet1!$I$12:$I$14</c:f>
              <c:numCache>
                <c:formatCode>0.00</c:formatCode>
                <c:ptCount val="3"/>
                <c:pt idx="0">
                  <c:v>5.8728888888888884</c:v>
                </c:pt>
                <c:pt idx="1">
                  <c:v>7.6222222222222218</c:v>
                </c:pt>
                <c:pt idx="2">
                  <c:v>6.4368888888888893</c:v>
                </c:pt>
              </c:numCache>
            </c:numRef>
          </c:val>
        </c:ser>
        <c:dLbls>
          <c:showLegendKey val="0"/>
          <c:showVal val="0"/>
          <c:showCatName val="0"/>
          <c:showSerName val="0"/>
          <c:showPercent val="0"/>
          <c:showBubbleSize val="0"/>
        </c:dLbls>
        <c:gapWidth val="150"/>
        <c:axId val="78619392"/>
        <c:axId val="78620928"/>
      </c:barChart>
      <c:catAx>
        <c:axId val="78619392"/>
        <c:scaling>
          <c:orientation val="minMax"/>
        </c:scaling>
        <c:delete val="0"/>
        <c:axPos val="b"/>
        <c:majorTickMark val="out"/>
        <c:minorTickMark val="none"/>
        <c:tickLblPos val="nextTo"/>
        <c:crossAx val="78620928"/>
        <c:crosses val="autoZero"/>
        <c:auto val="1"/>
        <c:lblAlgn val="ctr"/>
        <c:lblOffset val="100"/>
        <c:noMultiLvlLbl val="0"/>
      </c:catAx>
      <c:valAx>
        <c:axId val="78620928"/>
        <c:scaling>
          <c:orientation val="minMax"/>
        </c:scaling>
        <c:delete val="0"/>
        <c:axPos val="l"/>
        <c:title>
          <c:tx>
            <c:rich>
              <a:bodyPr rot="-5400000" vert="horz"/>
              <a:lstStyle/>
              <a:p>
                <a:pPr>
                  <a:defRPr b="0"/>
                </a:pPr>
                <a:r>
                  <a:rPr lang="en-US" b="0"/>
                  <a:t>$ Billion</a:t>
                </a:r>
              </a:p>
            </c:rich>
          </c:tx>
          <c:layout/>
          <c:overlay val="0"/>
        </c:title>
        <c:numFmt formatCode="0" sourceLinked="0"/>
        <c:majorTickMark val="out"/>
        <c:minorTickMark val="none"/>
        <c:tickLblPos val="nextTo"/>
        <c:crossAx val="7861939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'Access in States R&amp;U'!$I$55</c:f>
              <c:strCache>
                <c:ptCount val="1"/>
                <c:pt idx="0">
                  <c:v>&lt;25%</c:v>
                </c:pt>
              </c:strCache>
            </c:strRef>
          </c:tx>
          <c:invertIfNegative val="0"/>
          <c:cat>
            <c:strRef>
              <c:f>'Access in States R&amp;U'!$J$54:$Q$54</c:f>
              <c:strCache>
                <c:ptCount val="8"/>
                <c:pt idx="0">
                  <c:v>Rural </c:v>
                </c:pt>
                <c:pt idx="1">
                  <c:v>Urban</c:v>
                </c:pt>
                <c:pt idx="2">
                  <c:v>Poorest</c:v>
                </c:pt>
                <c:pt idx="3">
                  <c:v>Quintile 2</c:v>
                </c:pt>
                <c:pt idx="4">
                  <c:v>Quintile 3</c:v>
                </c:pt>
                <c:pt idx="5">
                  <c:v>Quintile 4</c:v>
                </c:pt>
                <c:pt idx="6">
                  <c:v>Richest</c:v>
                </c:pt>
                <c:pt idx="7">
                  <c:v>Total</c:v>
                </c:pt>
              </c:strCache>
            </c:strRef>
          </c:cat>
          <c:val>
            <c:numRef>
              <c:f>'Access in States R&amp;U'!$J$55:$Q$55</c:f>
              <c:numCache>
                <c:formatCode>0</c:formatCode>
                <c:ptCount val="8"/>
                <c:pt idx="0">
                  <c:v>5</c:v>
                </c:pt>
                <c:pt idx="1">
                  <c:v>0</c:v>
                </c:pt>
                <c:pt idx="2">
                  <c:v>6</c:v>
                </c:pt>
                <c:pt idx="3">
                  <c:v>4</c:v>
                </c:pt>
                <c:pt idx="4">
                  <c:v>2</c:v>
                </c:pt>
                <c:pt idx="5">
                  <c:v>1</c:v>
                </c:pt>
                <c:pt idx="6">
                  <c:v>0</c:v>
                </c:pt>
                <c:pt idx="7">
                  <c:v>2</c:v>
                </c:pt>
              </c:numCache>
            </c:numRef>
          </c:val>
        </c:ser>
        <c:ser>
          <c:idx val="1"/>
          <c:order val="1"/>
          <c:tx>
            <c:strRef>
              <c:f>'Access in States R&amp;U'!$I$56</c:f>
              <c:strCache>
                <c:ptCount val="1"/>
                <c:pt idx="0">
                  <c:v>Between 25% and 50%</c:v>
                </c:pt>
              </c:strCache>
            </c:strRef>
          </c:tx>
          <c:invertIfNegative val="0"/>
          <c:cat>
            <c:strRef>
              <c:f>'Access in States R&amp;U'!$J$54:$Q$54</c:f>
              <c:strCache>
                <c:ptCount val="8"/>
                <c:pt idx="0">
                  <c:v>Rural </c:v>
                </c:pt>
                <c:pt idx="1">
                  <c:v>Urban</c:v>
                </c:pt>
                <c:pt idx="2">
                  <c:v>Poorest</c:v>
                </c:pt>
                <c:pt idx="3">
                  <c:v>Quintile 2</c:v>
                </c:pt>
                <c:pt idx="4">
                  <c:v>Quintile 3</c:v>
                </c:pt>
                <c:pt idx="5">
                  <c:v>Quintile 4</c:v>
                </c:pt>
                <c:pt idx="6">
                  <c:v>Richest</c:v>
                </c:pt>
                <c:pt idx="7">
                  <c:v>Total</c:v>
                </c:pt>
              </c:strCache>
            </c:strRef>
          </c:cat>
          <c:val>
            <c:numRef>
              <c:f>'Access in States R&amp;U'!$J$56:$Q$56</c:f>
              <c:numCache>
                <c:formatCode>0</c:formatCode>
                <c:ptCount val="8"/>
                <c:pt idx="0">
                  <c:v>5</c:v>
                </c:pt>
                <c:pt idx="1">
                  <c:v>1</c:v>
                </c:pt>
                <c:pt idx="2">
                  <c:v>11</c:v>
                </c:pt>
                <c:pt idx="3">
                  <c:v>9</c:v>
                </c:pt>
                <c:pt idx="4">
                  <c:v>6</c:v>
                </c:pt>
                <c:pt idx="5">
                  <c:v>1</c:v>
                </c:pt>
                <c:pt idx="6">
                  <c:v>0</c:v>
                </c:pt>
                <c:pt idx="7">
                  <c:v>5</c:v>
                </c:pt>
              </c:numCache>
            </c:numRef>
          </c:val>
        </c:ser>
        <c:ser>
          <c:idx val="2"/>
          <c:order val="2"/>
          <c:tx>
            <c:strRef>
              <c:f>'Access in States R&amp;U'!$I$57</c:f>
              <c:strCache>
                <c:ptCount val="1"/>
                <c:pt idx="0">
                  <c:v>Between 50% and 75%</c:v>
                </c:pt>
              </c:strCache>
            </c:strRef>
          </c:tx>
          <c:invertIfNegative val="0"/>
          <c:cat>
            <c:strRef>
              <c:f>'Access in States R&amp;U'!$J$54:$Q$54</c:f>
              <c:strCache>
                <c:ptCount val="8"/>
                <c:pt idx="0">
                  <c:v>Rural </c:v>
                </c:pt>
                <c:pt idx="1">
                  <c:v>Urban</c:v>
                </c:pt>
                <c:pt idx="2">
                  <c:v>Poorest</c:v>
                </c:pt>
                <c:pt idx="3">
                  <c:v>Quintile 2</c:v>
                </c:pt>
                <c:pt idx="4">
                  <c:v>Quintile 3</c:v>
                </c:pt>
                <c:pt idx="5">
                  <c:v>Quintile 4</c:v>
                </c:pt>
                <c:pt idx="6">
                  <c:v>Richest</c:v>
                </c:pt>
                <c:pt idx="7">
                  <c:v>Total</c:v>
                </c:pt>
              </c:strCache>
            </c:strRef>
          </c:cat>
          <c:val>
            <c:numRef>
              <c:f>'Access in States R&amp;U'!$J$57:$Q$57</c:f>
              <c:numCache>
                <c:formatCode>0</c:formatCode>
                <c:ptCount val="8"/>
                <c:pt idx="0">
                  <c:v>6</c:v>
                </c:pt>
                <c:pt idx="1">
                  <c:v>4</c:v>
                </c:pt>
                <c:pt idx="2">
                  <c:v>5</c:v>
                </c:pt>
                <c:pt idx="3">
                  <c:v>8</c:v>
                </c:pt>
                <c:pt idx="4">
                  <c:v>7</c:v>
                </c:pt>
                <c:pt idx="5">
                  <c:v>11</c:v>
                </c:pt>
                <c:pt idx="6">
                  <c:v>4</c:v>
                </c:pt>
                <c:pt idx="7">
                  <c:v>7</c:v>
                </c:pt>
              </c:numCache>
            </c:numRef>
          </c:val>
        </c:ser>
        <c:ser>
          <c:idx val="3"/>
          <c:order val="3"/>
          <c:tx>
            <c:strRef>
              <c:f>'Access in States R&amp;U'!$I$58</c:f>
              <c:strCache>
                <c:ptCount val="1"/>
                <c:pt idx="0">
                  <c:v>More than 75%</c:v>
                </c:pt>
              </c:strCache>
            </c:strRef>
          </c:tx>
          <c:invertIfNegative val="0"/>
          <c:cat>
            <c:strRef>
              <c:f>'Access in States R&amp;U'!$J$54:$Q$54</c:f>
              <c:strCache>
                <c:ptCount val="8"/>
                <c:pt idx="0">
                  <c:v>Rural </c:v>
                </c:pt>
                <c:pt idx="1">
                  <c:v>Urban</c:v>
                </c:pt>
                <c:pt idx="2">
                  <c:v>Poorest</c:v>
                </c:pt>
                <c:pt idx="3">
                  <c:v>Quintile 2</c:v>
                </c:pt>
                <c:pt idx="4">
                  <c:v>Quintile 3</c:v>
                </c:pt>
                <c:pt idx="5">
                  <c:v>Quintile 4</c:v>
                </c:pt>
                <c:pt idx="6">
                  <c:v>Richest</c:v>
                </c:pt>
                <c:pt idx="7">
                  <c:v>Total</c:v>
                </c:pt>
              </c:strCache>
            </c:strRef>
          </c:cat>
          <c:val>
            <c:numRef>
              <c:f>'Access in States R&amp;U'!$J$58:$Q$58</c:f>
              <c:numCache>
                <c:formatCode>0</c:formatCode>
                <c:ptCount val="8"/>
                <c:pt idx="0">
                  <c:v>19</c:v>
                </c:pt>
                <c:pt idx="1">
                  <c:v>30</c:v>
                </c:pt>
                <c:pt idx="2">
                  <c:v>13</c:v>
                </c:pt>
                <c:pt idx="3">
                  <c:v>14</c:v>
                </c:pt>
                <c:pt idx="4">
                  <c:v>20</c:v>
                </c:pt>
                <c:pt idx="5">
                  <c:v>22</c:v>
                </c:pt>
                <c:pt idx="6">
                  <c:v>31</c:v>
                </c:pt>
                <c:pt idx="7">
                  <c:v>21</c:v>
                </c:pt>
              </c:numCache>
            </c:numRef>
          </c:val>
        </c:ser>
        <c:dLbls>
          <c:showLegendKey val="0"/>
          <c:showVal val="0"/>
          <c:showCatName val="0"/>
          <c:showSerName val="0"/>
          <c:showPercent val="0"/>
          <c:showBubbleSize val="0"/>
        </c:dLbls>
        <c:gapWidth val="150"/>
        <c:overlap val="100"/>
        <c:axId val="82940288"/>
        <c:axId val="82941824"/>
      </c:barChart>
      <c:catAx>
        <c:axId val="82940288"/>
        <c:scaling>
          <c:orientation val="minMax"/>
        </c:scaling>
        <c:delete val="0"/>
        <c:axPos val="b"/>
        <c:majorTickMark val="out"/>
        <c:minorTickMark val="none"/>
        <c:tickLblPos val="nextTo"/>
        <c:crossAx val="82941824"/>
        <c:crosses val="autoZero"/>
        <c:auto val="1"/>
        <c:lblAlgn val="ctr"/>
        <c:lblOffset val="100"/>
        <c:noMultiLvlLbl val="0"/>
      </c:catAx>
      <c:valAx>
        <c:axId val="82941824"/>
        <c:scaling>
          <c:orientation val="minMax"/>
          <c:max val="35"/>
        </c:scaling>
        <c:delete val="0"/>
        <c:axPos val="l"/>
        <c:title>
          <c:tx>
            <c:rich>
              <a:bodyPr rot="-5400000" vert="horz"/>
              <a:lstStyle/>
              <a:p>
                <a:pPr>
                  <a:defRPr b="0"/>
                </a:pPr>
                <a:r>
                  <a:rPr lang="en-US" b="0"/>
                  <a:t>Number of states and UTs</a:t>
                </a:r>
              </a:p>
            </c:rich>
          </c:tx>
          <c:layout/>
          <c:overlay val="0"/>
        </c:title>
        <c:numFmt formatCode="0" sourceLinked="1"/>
        <c:majorTickMark val="out"/>
        <c:minorTickMark val="none"/>
        <c:tickLblPos val="nextTo"/>
        <c:crossAx val="82940288"/>
        <c:crosses val="autoZero"/>
        <c:crossBetween val="between"/>
      </c:valAx>
    </c:plotArea>
    <c:legend>
      <c:legendPos val="b"/>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2"/>
          <c:order val="0"/>
          <c:tx>
            <c:strRef>
              <c:f>'Access in States T'!$AB$2</c:f>
              <c:strCache>
                <c:ptCount val="1"/>
                <c:pt idx="0">
                  <c:v>Number of people gaining access between 2000-2010 (millions)</c:v>
                </c:pt>
              </c:strCache>
            </c:strRef>
          </c:tx>
          <c:invertIfNegative val="0"/>
          <c:cat>
            <c:strRef>
              <c:f>'Access in States T'!$Y$3:$Y$17</c:f>
              <c:strCache>
                <c:ptCount val="15"/>
                <c:pt idx="0">
                  <c:v>Uttar Pra and Uttarakhand</c:v>
                </c:pt>
                <c:pt idx="1">
                  <c:v>Madhya Pradesh and Chattisgarh</c:v>
                </c:pt>
                <c:pt idx="2">
                  <c:v>Bihar and Jharkhand</c:v>
                </c:pt>
                <c:pt idx="3">
                  <c:v>West Bengal</c:v>
                </c:pt>
                <c:pt idx="4">
                  <c:v>Andhra Pradesh</c:v>
                </c:pt>
                <c:pt idx="5">
                  <c:v>Maharashtra</c:v>
                </c:pt>
                <c:pt idx="6">
                  <c:v>Rajasthan</c:v>
                </c:pt>
                <c:pt idx="7">
                  <c:v>Tamil Nadu</c:v>
                </c:pt>
                <c:pt idx="8">
                  <c:v>Karnataka</c:v>
                </c:pt>
                <c:pt idx="9">
                  <c:v>Gujarat</c:v>
                </c:pt>
                <c:pt idx="10">
                  <c:v>Orissa</c:v>
                </c:pt>
                <c:pt idx="11">
                  <c:v>Kerala</c:v>
                </c:pt>
                <c:pt idx="12">
                  <c:v>Assam</c:v>
                </c:pt>
                <c:pt idx="13">
                  <c:v>Haryana</c:v>
                </c:pt>
                <c:pt idx="14">
                  <c:v>Other States</c:v>
                </c:pt>
              </c:strCache>
            </c:strRef>
          </c:cat>
          <c:val>
            <c:numRef>
              <c:f>'Access in States T'!$AB$3:$AB$17</c:f>
              <c:numCache>
                <c:formatCode>0</c:formatCode>
                <c:ptCount val="15"/>
                <c:pt idx="0">
                  <c:v>34.362527295732903</c:v>
                </c:pt>
                <c:pt idx="1">
                  <c:v>33.36945362350535</c:v>
                </c:pt>
                <c:pt idx="2">
                  <c:v>31.394966020347319</c:v>
                </c:pt>
                <c:pt idx="3">
                  <c:v>25.826069426055781</c:v>
                </c:pt>
                <c:pt idx="4">
                  <c:v>24.244675433561369</c:v>
                </c:pt>
                <c:pt idx="5">
                  <c:v>22.667053657002612</c:v>
                </c:pt>
                <c:pt idx="6">
                  <c:v>20.231761874807329</c:v>
                </c:pt>
                <c:pt idx="7">
                  <c:v>20.098640367691701</c:v>
                </c:pt>
                <c:pt idx="8">
                  <c:v>17.744901810913063</c:v>
                </c:pt>
                <c:pt idx="9">
                  <c:v>14.513697416586592</c:v>
                </c:pt>
                <c:pt idx="10">
                  <c:v>13.733501391897818</c:v>
                </c:pt>
                <c:pt idx="11">
                  <c:v>8.3383165261670982</c:v>
                </c:pt>
                <c:pt idx="12">
                  <c:v>7.5797644245841127</c:v>
                </c:pt>
                <c:pt idx="13">
                  <c:v>6.816014690805547</c:v>
                </c:pt>
                <c:pt idx="14">
                  <c:v>17.0309057265017</c:v>
                </c:pt>
              </c:numCache>
            </c:numRef>
          </c:val>
        </c:ser>
        <c:dLbls>
          <c:showLegendKey val="0"/>
          <c:showVal val="0"/>
          <c:showCatName val="0"/>
          <c:showSerName val="0"/>
          <c:showPercent val="0"/>
          <c:showBubbleSize val="0"/>
        </c:dLbls>
        <c:gapWidth val="150"/>
        <c:axId val="82970496"/>
        <c:axId val="82972032"/>
      </c:barChart>
      <c:catAx>
        <c:axId val="82970496"/>
        <c:scaling>
          <c:orientation val="minMax"/>
        </c:scaling>
        <c:delete val="0"/>
        <c:axPos val="l"/>
        <c:majorTickMark val="out"/>
        <c:minorTickMark val="none"/>
        <c:tickLblPos val="nextTo"/>
        <c:txPr>
          <a:bodyPr/>
          <a:lstStyle/>
          <a:p>
            <a:pPr>
              <a:defRPr sz="800"/>
            </a:pPr>
            <a:endParaRPr lang="en-US"/>
          </a:p>
        </c:txPr>
        <c:crossAx val="82972032"/>
        <c:crosses val="autoZero"/>
        <c:auto val="1"/>
        <c:lblAlgn val="ctr"/>
        <c:lblOffset val="100"/>
        <c:noMultiLvlLbl val="0"/>
      </c:catAx>
      <c:valAx>
        <c:axId val="82972032"/>
        <c:scaling>
          <c:orientation val="minMax"/>
        </c:scaling>
        <c:delete val="0"/>
        <c:axPos val="b"/>
        <c:title>
          <c:tx>
            <c:rich>
              <a:bodyPr/>
              <a:lstStyle/>
              <a:p>
                <a:pPr>
                  <a:defRPr b="0"/>
                </a:pPr>
                <a:r>
                  <a:rPr lang="en-US" b="0"/>
                  <a:t>Million</a:t>
                </a:r>
              </a:p>
            </c:rich>
          </c:tx>
          <c:layout/>
          <c:overlay val="0"/>
        </c:title>
        <c:numFmt formatCode="0" sourceLinked="1"/>
        <c:majorTickMark val="out"/>
        <c:minorTickMark val="none"/>
        <c:tickLblPos val="nextTo"/>
        <c:crossAx val="82970496"/>
        <c:crosses val="autoZero"/>
        <c:crossBetween val="between"/>
      </c:valAx>
    </c:plotArea>
    <c:plotVisOnly val="1"/>
    <c:dispBlanksAs val="gap"/>
    <c:showDLblsOverMax val="0"/>
  </c:chart>
  <c:txPr>
    <a:bodyPr/>
    <a:lstStyle/>
    <a:p>
      <a:pPr>
        <a:defRPr sz="9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Outages!$H$38</c:f>
              <c:strCache>
                <c:ptCount val="1"/>
                <c:pt idx="0">
                  <c:v>% of HHs using kerosene</c:v>
                </c:pt>
              </c:strCache>
            </c:strRef>
          </c:tx>
          <c:invertIfNegative val="0"/>
          <c:dLbls>
            <c:showLegendKey val="0"/>
            <c:showVal val="1"/>
            <c:showCatName val="0"/>
            <c:showSerName val="0"/>
            <c:showPercent val="0"/>
            <c:showBubbleSize val="0"/>
            <c:showLeaderLines val="0"/>
          </c:dLbls>
          <c:cat>
            <c:strRef>
              <c:f>Outages!$G$39:$G$41</c:f>
              <c:strCache>
                <c:ptCount val="3"/>
                <c:pt idx="0">
                  <c:v>Rural unelectrified households in unelectrified villages</c:v>
                </c:pt>
                <c:pt idx="1">
                  <c:v>Rural unelectrified households in electrified villages</c:v>
                </c:pt>
                <c:pt idx="2">
                  <c:v>Rural electrified households in electrified villages</c:v>
                </c:pt>
              </c:strCache>
            </c:strRef>
          </c:cat>
          <c:val>
            <c:numRef>
              <c:f>Outages!$H$39:$H$41</c:f>
              <c:numCache>
                <c:formatCode>General</c:formatCode>
                <c:ptCount val="3"/>
                <c:pt idx="0">
                  <c:v>89.7</c:v>
                </c:pt>
                <c:pt idx="1">
                  <c:v>83.9</c:v>
                </c:pt>
                <c:pt idx="2">
                  <c:v>69.8</c:v>
                </c:pt>
              </c:numCache>
            </c:numRef>
          </c:val>
        </c:ser>
        <c:dLbls>
          <c:showLegendKey val="0"/>
          <c:showVal val="0"/>
          <c:showCatName val="0"/>
          <c:showSerName val="0"/>
          <c:showPercent val="0"/>
          <c:showBubbleSize val="0"/>
        </c:dLbls>
        <c:gapWidth val="150"/>
        <c:axId val="83050880"/>
        <c:axId val="83052416"/>
      </c:barChart>
      <c:catAx>
        <c:axId val="83050880"/>
        <c:scaling>
          <c:orientation val="minMax"/>
        </c:scaling>
        <c:delete val="0"/>
        <c:axPos val="b"/>
        <c:majorTickMark val="out"/>
        <c:minorTickMark val="none"/>
        <c:tickLblPos val="nextTo"/>
        <c:crossAx val="83052416"/>
        <c:crosses val="autoZero"/>
        <c:auto val="1"/>
        <c:lblAlgn val="ctr"/>
        <c:lblOffset val="100"/>
        <c:noMultiLvlLbl val="0"/>
      </c:catAx>
      <c:valAx>
        <c:axId val="83052416"/>
        <c:scaling>
          <c:orientation val="minMax"/>
        </c:scaling>
        <c:delete val="0"/>
        <c:axPos val="l"/>
        <c:title>
          <c:tx>
            <c:rich>
              <a:bodyPr rot="-5400000" vert="horz"/>
              <a:lstStyle/>
              <a:p>
                <a:pPr>
                  <a:defRPr/>
                </a:pPr>
                <a:r>
                  <a:rPr lang="en-US"/>
                  <a:t>%</a:t>
                </a:r>
              </a:p>
            </c:rich>
          </c:tx>
          <c:layout/>
          <c:overlay val="0"/>
        </c:title>
        <c:numFmt formatCode="General" sourceLinked="1"/>
        <c:majorTickMark val="out"/>
        <c:minorTickMark val="none"/>
        <c:tickLblPos val="nextTo"/>
        <c:crossAx val="83050880"/>
        <c:crosses val="autoZero"/>
        <c:crossBetween val="between"/>
      </c:valAx>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0.59971</cdr:x>
      <cdr:y>0</cdr:y>
    </cdr:from>
    <cdr:to>
      <cdr:x>0.60135</cdr:x>
      <cdr:y>1</cdr:y>
    </cdr:to>
    <cdr:cxnSp macro="">
      <cdr:nvCxnSpPr>
        <cdr:cNvPr id="4" name="Straight Connector 3"/>
        <cdr:cNvCxnSpPr/>
      </cdr:nvCxnSpPr>
      <cdr:spPr>
        <a:xfrm xmlns:a="http://schemas.openxmlformats.org/drawingml/2006/main" flipH="1" flipV="1">
          <a:off x="2739839" y="-1720271"/>
          <a:ext cx="7502" cy="335280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0.49963</cdr:x>
      <cdr:y>0.16873</cdr:y>
    </cdr:from>
    <cdr:to>
      <cdr:x>0.65119</cdr:x>
      <cdr:y>0.28484</cdr:y>
    </cdr:to>
    <cdr:sp macro="" textlink="">
      <cdr:nvSpPr>
        <cdr:cNvPr id="5" name="TextBox 5"/>
        <cdr:cNvSpPr txBox="1"/>
      </cdr:nvSpPr>
      <cdr:spPr>
        <a:xfrm xmlns:a="http://schemas.openxmlformats.org/drawingml/2006/main">
          <a:off x="2282639" y="565729"/>
          <a:ext cx="692426" cy="389282"/>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US" sz="900" b="1"/>
            <a:t>Start of RGGVY </a:t>
          </a:r>
        </a:p>
      </cdr:txBody>
    </cdr:sp>
  </cdr:relSizeAnchor>
  <cdr:relSizeAnchor xmlns:cdr="http://schemas.openxmlformats.org/drawingml/2006/chartDrawing">
    <cdr:from>
      <cdr:x>0.85837</cdr:x>
      <cdr:y>0.21419</cdr:y>
    </cdr:from>
    <cdr:to>
      <cdr:x>0.9066</cdr:x>
      <cdr:y>0.29324</cdr:y>
    </cdr:to>
    <cdr:cxnSp macro="">
      <cdr:nvCxnSpPr>
        <cdr:cNvPr id="6" name="Straight Arrow Connector 5"/>
        <cdr:cNvCxnSpPr/>
      </cdr:nvCxnSpPr>
      <cdr:spPr>
        <a:xfrm xmlns:a="http://schemas.openxmlformats.org/drawingml/2006/main" flipV="1">
          <a:off x="3921602" y="718129"/>
          <a:ext cx="220317" cy="265040"/>
        </a:xfrm>
        <a:prstGeom xmlns:a="http://schemas.openxmlformats.org/drawingml/2006/main" prst="straightConnector1">
          <a:avLst/>
        </a:prstGeom>
        <a:ln xmlns:a="http://schemas.openxmlformats.org/drawingml/2006/main">
          <a:solidFill>
            <a:schemeClr val="tx1"/>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0.73314</cdr:x>
      <cdr:y>0.29448</cdr:y>
    </cdr:from>
    <cdr:to>
      <cdr:x>0.94634</cdr:x>
      <cdr:y>0.40713</cdr:y>
    </cdr:to>
    <cdr:sp macro="" textlink="">
      <cdr:nvSpPr>
        <cdr:cNvPr id="7" name="TextBox 3"/>
        <cdr:cNvSpPr txBox="1"/>
      </cdr:nvSpPr>
      <cdr:spPr>
        <a:xfrm xmlns:a="http://schemas.openxmlformats.org/drawingml/2006/main">
          <a:off x="3349439" y="987324"/>
          <a:ext cx="974037" cy="37768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US" sz="900" b="1"/>
            <a:t>2012: </a:t>
          </a:r>
        </a:p>
        <a:p xmlns:a="http://schemas.openxmlformats.org/drawingml/2006/main">
          <a:pPr algn="ctr"/>
          <a:r>
            <a:rPr lang="en-US" sz="900" b="1"/>
            <a:t>547,034</a:t>
          </a:r>
          <a:r>
            <a:rPr lang="en-US" sz="900" b="1" baseline="0"/>
            <a:t> </a:t>
          </a:r>
          <a:r>
            <a:rPr lang="en-US" sz="900" b="1"/>
            <a:t>(92.2%</a:t>
          </a:r>
          <a:r>
            <a:rPr lang="en-US" sz="900" b="1" baseline="0"/>
            <a:t>)</a:t>
          </a:r>
          <a:endParaRPr lang="en-US" sz="900" b="1"/>
        </a:p>
      </cdr:txBody>
    </cdr:sp>
  </cdr:relSizeAnchor>
</c:userShapes>
</file>

<file path=ppt/drawings/drawing2.xml><?xml version="1.0" encoding="utf-8"?>
<c:userShapes xmlns:c="http://schemas.openxmlformats.org/drawingml/2006/chart">
  <cdr:relSizeAnchor xmlns:cdr="http://schemas.openxmlformats.org/drawingml/2006/chartDrawing">
    <cdr:from>
      <cdr:x>0.7</cdr:x>
      <cdr:y>0</cdr:y>
    </cdr:from>
    <cdr:to>
      <cdr:x>0.9455</cdr:x>
      <cdr:y>0.19634</cdr:y>
    </cdr:to>
    <cdr:sp macro="" textlink="">
      <cdr:nvSpPr>
        <cdr:cNvPr id="2" name="Rectangle 1"/>
        <cdr:cNvSpPr>
          <a:spLocks xmlns:a="http://schemas.openxmlformats.org/drawingml/2006/main" noChangeArrowheads="1"/>
        </cdr:cNvSpPr>
      </cdr:nvSpPr>
      <cdr:spPr bwMode="auto">
        <a:xfrm xmlns:a="http://schemas.openxmlformats.org/drawingml/2006/main">
          <a:off x="3200400" y="0"/>
          <a:ext cx="1122423" cy="538609"/>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cdr:spPr>
      <cdr:txBody>
        <a:bodyPr xmlns:a="http://schemas.openxmlformats.org/drawingml/2006/main" vert="horz" wrap="none" lIns="91440" tIns="45720" rIns="91440" bIns="45720" numCol="1" anchor="ctr" anchorCtr="0" compatLnSpc="1">
          <a:prstTxWarp prst="textNoShape">
            <a:avLst/>
          </a:prstTxWarp>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bmk="">
              <a:ln>
                <a:noFill/>
              </a:ln>
              <a:solidFill>
                <a:schemeClr val="tx1"/>
              </a:solidFill>
              <a:effectLst/>
              <a:latin typeface="Calibri" pitchFamily="34" charset="0"/>
              <a:ea typeface="Times New Roman" pitchFamily="18" charset="0"/>
              <a:cs typeface="Times New Roman" pitchFamily="18" charset="0"/>
            </a:rPr>
            <a:t>Use of kerosene</a:t>
          </a:r>
          <a:endParaRPr kumimoji="0" lang="en-US" sz="600" b="1" i="0" u="none" strike="noStrike" cap="none" normalizeH="0" baseline="0" dirty="0" smtClean="0">
            <a:ln>
              <a:noFill/>
            </a:ln>
            <a:solidFill>
              <a:schemeClr val="tx1"/>
            </a:solidFill>
            <a:effectLst/>
            <a:latin typeface="Arial" pitchFamily="34" charset="0"/>
            <a:cs typeface="Arial" pitchFamily="34" charset="0"/>
          </a:endParaRPr>
        </a:p>
        <a:p xmlns:a="http://schemas.openxmlformats.org/drawingml/2006/main">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96FE20-3B78-4421-B93C-ACCD9FAD941D}" type="datetimeFigureOut">
              <a:rPr lang="en-US" smtClean="0"/>
              <a:pPr/>
              <a:t>5/30/2013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707D14-3463-480C-94A2-439D7BE5B666}" type="slidenum">
              <a:rPr lang="en-US" smtClean="0"/>
              <a:pPr/>
              <a:t>‹#›</a:t>
            </a:fld>
            <a:endParaRPr lang="en-US"/>
          </a:p>
        </p:txBody>
      </p:sp>
    </p:spTree>
    <p:extLst>
      <p:ext uri="{BB962C8B-B14F-4D97-AF65-F5344CB8AC3E}">
        <p14:creationId xmlns:p14="http://schemas.microsoft.com/office/powerpoint/2010/main" val="1853740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NEP specified the following goals for electricity access and supply:</a:t>
            </a:r>
          </a:p>
          <a:p>
            <a:pPr lvl="0"/>
            <a:r>
              <a:rPr lang="en-US" sz="1200" kern="1200" dirty="0" smtClean="0">
                <a:solidFill>
                  <a:schemeClr val="tx1"/>
                </a:solidFill>
                <a:effectLst/>
                <a:latin typeface="+mn-lt"/>
                <a:ea typeface="+mn-ea"/>
                <a:cs typeface="+mn-cs"/>
              </a:rPr>
              <a:t>Access to electricity for all households within the next five years.</a:t>
            </a:r>
          </a:p>
          <a:p>
            <a:pPr lvl="0"/>
            <a:r>
              <a:rPr lang="en-US" sz="1200" kern="1200" dirty="0" smtClean="0">
                <a:solidFill>
                  <a:schemeClr val="tx1"/>
                </a:solidFill>
                <a:effectLst/>
                <a:latin typeface="+mn-lt"/>
                <a:ea typeface="+mn-ea"/>
                <a:cs typeface="+mn-cs"/>
              </a:rPr>
              <a:t>Fully meeting demand through available power by 2012.</a:t>
            </a:r>
          </a:p>
          <a:p>
            <a:pPr lvl="0"/>
            <a:r>
              <a:rPr lang="en-US" sz="1200" kern="1200" dirty="0" smtClean="0">
                <a:solidFill>
                  <a:schemeClr val="tx1"/>
                </a:solidFill>
                <a:effectLst/>
                <a:latin typeface="+mn-lt"/>
                <a:ea typeface="+mn-ea"/>
                <a:cs typeface="+mn-cs"/>
              </a:rPr>
              <a:t>Supplying power at specified reliability and quality standards, in an efficient manner, and at reasonable rates.</a:t>
            </a:r>
          </a:p>
          <a:p>
            <a:pPr lvl="0"/>
            <a:r>
              <a:rPr lang="en-US" sz="1200" kern="1200" dirty="0" smtClean="0">
                <a:solidFill>
                  <a:schemeClr val="tx1"/>
                </a:solidFill>
                <a:effectLst/>
                <a:latin typeface="+mn-lt"/>
                <a:ea typeface="+mn-ea"/>
                <a:cs typeface="+mn-cs"/>
              </a:rPr>
              <a:t>Providing a minimum subsistence consumption of one kWh per household per day by 2012.</a:t>
            </a:r>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4</a:t>
            </a:fld>
            <a:endParaRPr lang="en-US"/>
          </a:p>
        </p:txBody>
      </p:sp>
    </p:spTree>
    <p:extLst>
      <p:ext uri="{BB962C8B-B14F-4D97-AF65-F5344CB8AC3E}">
        <p14:creationId xmlns:p14="http://schemas.microsoft.com/office/powerpoint/2010/main" val="4065460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200" dirty="0" smtClean="0"/>
              <a:t>Tariffs paid by customers that do connect to the grid typically do not cover the full cost of providing rural supply </a:t>
            </a:r>
            <a:r>
              <a:rPr lang="en-US" sz="1200" dirty="0" smtClean="0">
                <a:sym typeface="Wingdings" pitchFamily="2" charset="2"/>
              </a:rPr>
              <a:t></a:t>
            </a:r>
            <a:r>
              <a:rPr lang="en-US" sz="1200" dirty="0" smtClean="0"/>
              <a:t> particularly an issue with BPL households that often pay lower tariffs than other consumers (it is exacerbated by RGGVY’s focus on providing BPL connections), but is also an issue with APL households</a:t>
            </a:r>
          </a:p>
          <a:p>
            <a:pPr marL="285750" indent="-285750">
              <a:buFont typeface="Arial" pitchFamily="34" charset="0"/>
              <a:buChar char="•"/>
            </a:pPr>
            <a:r>
              <a:rPr lang="en-US" sz="1200" dirty="0" smtClean="0"/>
              <a:t>The total burden from serving rural consumers in 2010 was just under ` 200 ($4.4) billion across these twelve states. Losses ranged from ` 3.1 ($ 0.1) billion in </a:t>
            </a:r>
            <a:r>
              <a:rPr lang="en-US" sz="1200" dirty="0" err="1" smtClean="0"/>
              <a:t>Uttarakhand</a:t>
            </a:r>
            <a:r>
              <a:rPr lang="en-US" sz="1200" dirty="0" smtClean="0"/>
              <a:t> to ` 36 ($ 0.8) billion in Tamil Nadu This loss figure is estimated by calculating the product of the total number of rural consumers (using NSS 2010 data) and the gap between average revenue and average cost.</a:t>
            </a:r>
          </a:p>
          <a:p>
            <a:pPr marL="285750" indent="-285750">
              <a:buFont typeface="Arial" pitchFamily="34" charset="0"/>
              <a:buChar cha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15</a:t>
            </a:fld>
            <a:endParaRPr lang="en-US"/>
          </a:p>
        </p:txBody>
      </p:sp>
    </p:spTree>
    <p:extLst>
      <p:ext uri="{BB962C8B-B14F-4D97-AF65-F5344CB8AC3E}">
        <p14:creationId xmlns:p14="http://schemas.microsoft.com/office/powerpoint/2010/main" val="2284436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fee is worked out by the licensee considering 10 </a:t>
            </a:r>
            <a:r>
              <a:rPr lang="en-GB" dirty="0" err="1" smtClean="0"/>
              <a:t>percent</a:t>
            </a:r>
            <a:r>
              <a:rPr lang="en-GB" dirty="0" smtClean="0"/>
              <a:t> of Low Voltage Line Losses, a commission/profit of 15 </a:t>
            </a:r>
            <a:r>
              <a:rPr lang="en-GB" dirty="0" err="1" smtClean="0"/>
              <a:t>percent</a:t>
            </a:r>
            <a:r>
              <a:rPr lang="en-GB" dirty="0" smtClean="0"/>
              <a:t> for the franchisee, and a Low Voltage Line maintenance allowance of two </a:t>
            </a:r>
            <a:r>
              <a:rPr lang="en-GB" dirty="0" err="1" smtClean="0"/>
              <a:t>percent</a:t>
            </a:r>
            <a:r>
              <a:rPr lang="en-GB" dirty="0" smtClean="0"/>
              <a:t>. Additionally, the licensee offers the franchisee an incentive of 2 </a:t>
            </a:r>
            <a:r>
              <a:rPr lang="en-GB" dirty="0" err="1" smtClean="0"/>
              <a:t>percent</a:t>
            </a:r>
            <a:r>
              <a:rPr lang="en-GB" dirty="0" smtClean="0"/>
              <a:t> on timely payment of its bills and a cash incentive (of </a:t>
            </a:r>
            <a:r>
              <a:rPr lang="en-GB" dirty="0" err="1" smtClean="0"/>
              <a:t>Rs</a:t>
            </a:r>
            <a:r>
              <a:rPr lang="en-GB" dirty="0" smtClean="0"/>
              <a:t>. 100) per new connection issued through the franchisee. </a:t>
            </a:r>
            <a:endParaRPr lang="en-US" dirty="0" smtClean="0"/>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16</a:t>
            </a:fld>
            <a:endParaRPr lang="en-US"/>
          </a:p>
        </p:txBody>
      </p:sp>
    </p:spTree>
    <p:extLst>
      <p:ext uri="{BB962C8B-B14F-4D97-AF65-F5344CB8AC3E}">
        <p14:creationId xmlns:p14="http://schemas.microsoft.com/office/powerpoint/2010/main" val="3375431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progress towards achieving these goals gained momentum with the launch of the flagship RGGVY program in 2005, consolidating all ongoing rural electrification programs at the time. RGGVY aims to electrify all villages and habitations (of more than 100 people), install small generators and distribution networks where grid extension is not cost-effective, and provide free electricity connections to BPL households. </a:t>
            </a:r>
            <a:r>
              <a:rPr lang="en-US" sz="1200" kern="1200" dirty="0" err="1" smtClean="0">
                <a:solidFill>
                  <a:schemeClr val="tx1"/>
                </a:solidFill>
                <a:effectLst/>
                <a:latin typeface="+mn-lt"/>
                <a:ea typeface="+mn-ea"/>
                <a:cs typeface="+mn-cs"/>
              </a:rPr>
              <a:t>MoP</a:t>
            </a:r>
            <a:r>
              <a:rPr lang="en-US" sz="1200" kern="1200" dirty="0" smtClean="0">
                <a:solidFill>
                  <a:schemeClr val="tx1"/>
                </a:solidFill>
                <a:effectLst/>
                <a:latin typeface="+mn-lt"/>
                <a:ea typeface="+mn-ea"/>
                <a:cs typeface="+mn-cs"/>
              </a:rPr>
              <a:t> retained REC as the nodal agency for implementing RGGVY. The Rural Electrification Policy of 2006 set the guidelines, definitions, and institutional structure of the RGGVY program.  Complementing RGGVY is the Remote Village Electrification (RVE) program implemented by MNRE. This program, with support from state renewable energy development agencies, provides financial support for electrification of those remote non-electrified census villages and non-electrified hamlets of electrified census villages where grid-extension is either not feasible or not cost-effective and is not covered under RGGVY. Such villages are provided basic facilities for electricity/lighting through various renewable energy sources. </a:t>
            </a:r>
          </a:p>
          <a:p>
            <a:r>
              <a:rPr lang="en-US" sz="1200" kern="1200" dirty="0" smtClean="0">
                <a:solidFill>
                  <a:schemeClr val="tx1"/>
                </a:solidFill>
                <a:effectLst/>
                <a:latin typeface="+mn-lt"/>
                <a:ea typeface="+mn-ea"/>
                <a:cs typeface="+mn-cs"/>
              </a:rPr>
              <a:t>KJY, the Minimum Needs Program, </a:t>
            </a:r>
            <a:r>
              <a:rPr lang="en-US" sz="1200" kern="1200" dirty="0" err="1" smtClean="0">
                <a:solidFill>
                  <a:schemeClr val="tx1"/>
                </a:solidFill>
                <a:effectLst/>
                <a:latin typeface="+mn-lt"/>
                <a:ea typeface="+mn-ea"/>
                <a:cs typeface="+mn-cs"/>
              </a:rPr>
              <a:t>Pradhan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Mantri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Gramodaya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Yojana</a:t>
            </a:r>
            <a:r>
              <a:rPr lang="en-US" sz="1200" kern="1200" dirty="0" smtClean="0">
                <a:solidFill>
                  <a:schemeClr val="tx1"/>
                </a:solidFill>
                <a:effectLst/>
                <a:latin typeface="+mn-lt"/>
                <a:ea typeface="+mn-ea"/>
                <a:cs typeface="+mn-cs"/>
              </a:rPr>
              <a:t>, the Accelerated Rural Electrification Program, and the Accelerated Electrification of One Lakh Villages and One </a:t>
            </a:r>
            <a:r>
              <a:rPr lang="en-US" sz="1200" kern="1200" dirty="0" err="1" smtClean="0">
                <a:solidFill>
                  <a:schemeClr val="tx1"/>
                </a:solidFill>
                <a:effectLst/>
                <a:latin typeface="+mn-lt"/>
                <a:ea typeface="+mn-ea"/>
                <a:cs typeface="+mn-cs"/>
              </a:rPr>
              <a:t>Crore</a:t>
            </a:r>
            <a:r>
              <a:rPr lang="en-US" sz="1200" kern="1200" dirty="0" smtClean="0">
                <a:solidFill>
                  <a:schemeClr val="tx1"/>
                </a:solidFill>
                <a:effectLst/>
                <a:latin typeface="+mn-lt"/>
                <a:ea typeface="+mn-ea"/>
                <a:cs typeface="+mn-cs"/>
              </a:rPr>
              <a:t> Households.</a:t>
            </a:r>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5</a:t>
            </a:fld>
            <a:endParaRPr lang="en-US"/>
          </a:p>
        </p:txBody>
      </p:sp>
    </p:spTree>
    <p:extLst>
      <p:ext uri="{BB962C8B-B14F-4D97-AF65-F5344CB8AC3E}">
        <p14:creationId xmlns:p14="http://schemas.microsoft.com/office/powerpoint/2010/main" val="170212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Overall, the electricity sector is governed by two ministries at the national level—the </a:t>
            </a:r>
            <a:r>
              <a:rPr lang="en-US" sz="1200" kern="1200" dirty="0" err="1" smtClean="0">
                <a:solidFill>
                  <a:schemeClr val="tx1"/>
                </a:solidFill>
                <a:effectLst/>
                <a:latin typeface="+mn-lt"/>
                <a:ea typeface="+mn-ea"/>
                <a:cs typeface="+mn-cs"/>
              </a:rPr>
              <a:t>MoP</a:t>
            </a:r>
            <a:r>
              <a:rPr lang="en-US" sz="1200" kern="1200" dirty="0" smtClean="0">
                <a:solidFill>
                  <a:schemeClr val="tx1"/>
                </a:solidFill>
                <a:effectLst/>
                <a:latin typeface="+mn-lt"/>
                <a:ea typeface="+mn-ea"/>
                <a:cs typeface="+mn-cs"/>
              </a:rPr>
              <a:t>, established in 1992, and the MNRE, established in 1994. The </a:t>
            </a:r>
            <a:r>
              <a:rPr lang="en-US" sz="1200" kern="1200" dirty="0" err="1" smtClean="0">
                <a:solidFill>
                  <a:schemeClr val="tx1"/>
                </a:solidFill>
                <a:effectLst/>
                <a:latin typeface="+mn-lt"/>
                <a:ea typeface="+mn-ea"/>
                <a:cs typeface="+mn-cs"/>
              </a:rPr>
              <a:t>MoP</a:t>
            </a:r>
            <a:r>
              <a:rPr lang="en-US" sz="1200" kern="1200" dirty="0" smtClean="0">
                <a:solidFill>
                  <a:schemeClr val="tx1"/>
                </a:solidFill>
                <a:effectLst/>
                <a:latin typeface="+mn-lt"/>
                <a:ea typeface="+mn-ea"/>
                <a:cs typeface="+mn-cs"/>
              </a:rPr>
              <a:t> is responsible for the development of the electricity sector and implementing the landmark Electricity Act of 2003. The MNRE is in charge of the development of new and alternative energy technologies and the promotion of renewable energy. REC and </a:t>
            </a:r>
            <a:r>
              <a:rPr lang="en-US" sz="1200" kern="1200" dirty="0" err="1" smtClean="0">
                <a:solidFill>
                  <a:schemeClr val="tx1"/>
                </a:solidFill>
                <a:effectLst/>
                <a:latin typeface="+mn-lt"/>
                <a:ea typeface="+mn-ea"/>
                <a:cs typeface="+mn-cs"/>
              </a:rPr>
              <a:t>MoP</a:t>
            </a:r>
            <a:r>
              <a:rPr lang="en-US" sz="1200" kern="1200" dirty="0" smtClean="0">
                <a:solidFill>
                  <a:schemeClr val="tx1"/>
                </a:solidFill>
                <a:effectLst/>
                <a:latin typeface="+mn-lt"/>
                <a:ea typeface="+mn-ea"/>
                <a:cs typeface="+mn-cs"/>
              </a:rPr>
              <a:t> have overall responsibility for providing financing for grid based rural electrification. The Indian Renewable Energy Development Agency (IREDA) is the Government’s financing agency for off-grid and renewable energy based rural electrification projects. The state institutions are then responsible for implementing (and often co-financing) the electrification projects that these Central Government institutions develop and finance. </a:t>
            </a:r>
          </a:p>
          <a:p>
            <a:endParaRPr lang="en-US" dirty="0" smtClean="0"/>
          </a:p>
          <a:p>
            <a:r>
              <a:rPr lang="en-US" sz="1200" kern="1200" dirty="0" smtClean="0">
                <a:solidFill>
                  <a:schemeClr val="tx1"/>
                </a:solidFill>
                <a:effectLst/>
                <a:latin typeface="+mn-lt"/>
                <a:ea typeface="+mn-ea"/>
                <a:cs typeface="+mn-cs"/>
              </a:rPr>
              <a:t>At the state level, the implementation of RGGVY rests with the state utilities that have appointed nodal officers for implementing RGGVY within their existing institutional arrangements. To a certain degree, the priority states place on rural electrification and RGGVY depends on their level of electrification. </a:t>
            </a:r>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6</a:t>
            </a:fld>
            <a:endParaRPr lang="en-US"/>
          </a:p>
        </p:txBody>
      </p:sp>
    </p:spTree>
    <p:extLst>
      <p:ext uri="{BB962C8B-B14F-4D97-AF65-F5344CB8AC3E}">
        <p14:creationId xmlns:p14="http://schemas.microsoft.com/office/powerpoint/2010/main" val="918406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RGGVY is</a:t>
            </a:r>
            <a:r>
              <a:rPr lang="en-US" baseline="0" dirty="0" smtClean="0"/>
              <a:t> a massive distribution infrastructure program</a:t>
            </a:r>
            <a:endParaRPr lang="en-US" dirty="0" smtClean="0"/>
          </a:p>
          <a:p>
            <a:r>
              <a:rPr lang="en-US" dirty="0" smtClean="0"/>
              <a:t>India has spent more</a:t>
            </a:r>
            <a:r>
              <a:rPr lang="en-US" baseline="0" dirty="0" smtClean="0"/>
              <a:t> than $7 billion since 2005, about $1 billion a year</a:t>
            </a:r>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8</a:t>
            </a:fld>
            <a:endParaRPr lang="en-US"/>
          </a:p>
        </p:txBody>
      </p:sp>
    </p:spTree>
    <p:extLst>
      <p:ext uri="{BB962C8B-B14F-4D97-AF65-F5344CB8AC3E}">
        <p14:creationId xmlns:p14="http://schemas.microsoft.com/office/powerpoint/2010/main" val="4024144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9</a:t>
            </a:fld>
            <a:endParaRPr lang="en-US"/>
          </a:p>
        </p:txBody>
      </p:sp>
    </p:spTree>
    <p:extLst>
      <p:ext uri="{BB962C8B-B14F-4D97-AF65-F5344CB8AC3E}">
        <p14:creationId xmlns:p14="http://schemas.microsoft.com/office/powerpoint/2010/main" val="908948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Total: A little above half</a:t>
            </a:r>
            <a:r>
              <a:rPr lang="en-US" sz="1200" baseline="0" dirty="0" smtClean="0"/>
              <a:t> states are above 75%</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Urban:</a:t>
            </a:r>
            <a:r>
              <a:rPr lang="en-US" sz="1200" baseline="0" dirty="0" smtClean="0"/>
              <a:t> most states are above 75%</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Rural: Half the states are above 75%</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Bihar is the worst one with 25% access rate followed by UP at 47%</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Uttar Pradesh (with Uttarakhand), Bihar (with Jharkhand), Madhya Pradesh (with Chhattisgarh), West Bengal, and Andhra Pradesh are success stories in expanding access, accounting for 52 percent of the incremental growth in electrified population. </a:t>
            </a:r>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10</a:t>
            </a:fld>
            <a:endParaRPr lang="en-US"/>
          </a:p>
        </p:txBody>
      </p:sp>
    </p:spTree>
    <p:extLst>
      <p:ext uri="{BB962C8B-B14F-4D97-AF65-F5344CB8AC3E}">
        <p14:creationId xmlns:p14="http://schemas.microsoft.com/office/powerpoint/2010/main" val="2389725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Unconnected</a:t>
            </a:r>
            <a:r>
              <a:rPr lang="en-US" baseline="0" dirty="0" smtClean="0"/>
              <a:t> live in 5 states </a:t>
            </a:r>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11</a:t>
            </a:fld>
            <a:endParaRPr lang="en-US"/>
          </a:p>
        </p:txBody>
      </p:sp>
    </p:spTree>
    <p:extLst>
      <p:ext uri="{BB962C8B-B14F-4D97-AF65-F5344CB8AC3E}">
        <p14:creationId xmlns:p14="http://schemas.microsoft.com/office/powerpoint/2010/main" val="235067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Number of people</a:t>
            </a:r>
            <a:r>
              <a:rPr lang="en-US" baseline="0" dirty="0" smtClean="0"/>
              <a:t> who do not have electricity is actually higher, India has been successful in expanding connections but not ensuring electrons flow through wires</a:t>
            </a:r>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12</a:t>
            </a:fld>
            <a:endParaRPr lang="en-US"/>
          </a:p>
        </p:txBody>
      </p:sp>
    </p:spTree>
    <p:extLst>
      <p:ext uri="{BB962C8B-B14F-4D97-AF65-F5344CB8AC3E}">
        <p14:creationId xmlns:p14="http://schemas.microsoft.com/office/powerpoint/2010/main" val="48654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CPSUs - Have relied on local private (“turnkey”) contractors. </a:t>
            </a:r>
          </a:p>
          <a:p>
            <a:pPr lvl="1"/>
            <a:r>
              <a:rPr lang="en-US" dirty="0" smtClean="0"/>
              <a:t>Have terminated several contracts on the basis of non-performance.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and thus are more easily overwhelmed by the substantial number of households encompassed by RGGVY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More broadly, RGGVY efforts have focused on simply establishing electricity infrastructure and have largely ignored the proportionate investments necessary to ensure rural supply quality and reliability.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REC cost norms were highly standardized and did not vary by geography (other than to distinguish between plain areas and hill/desert/tribal areas), cost of living, or other significant local factors and often were lower than the costs originally estimated in the state DPRs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97707D14-3463-480C-94A2-439D7BE5B666}" type="slidenum">
              <a:rPr lang="en-US" smtClean="0"/>
              <a:pPr/>
              <a:t>14</a:t>
            </a:fld>
            <a:endParaRPr lang="en-US"/>
          </a:p>
        </p:txBody>
      </p:sp>
    </p:spTree>
    <p:extLst>
      <p:ext uri="{BB962C8B-B14F-4D97-AF65-F5344CB8AC3E}">
        <p14:creationId xmlns:p14="http://schemas.microsoft.com/office/powerpoint/2010/main" val="506386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lvl1pPr algn="r">
              <a:defRPr/>
            </a:lvl1pPr>
          </a:lstStyle>
          <a:p>
            <a:fld id="{C34D59D6-FF49-4DE6-8925-AFAE7047617E}" type="datetime1">
              <a:rPr lang="en-US" smtClean="0"/>
              <a:pPr/>
              <a:t>5/30/2013</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B566E-BF78-4823-93A4-6A0EE98DA3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lgn="r"/>
            <a:fld id="{CD45F9FD-EE37-4E61-BB76-C765B0DAD40D}" type="datetime1">
              <a:rPr lang="en-US" smtClean="0"/>
              <a:pPr algn="r"/>
              <a:t>5/30/2013</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B0B566E-BF78-4823-93A4-6A0EE98DA31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extLst>
      <p:ext uri="{BB962C8B-B14F-4D97-AF65-F5344CB8AC3E}">
        <p14:creationId xmlns:p14="http://schemas.microsoft.com/office/powerpoint/2010/main" val="3681466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normAutofit/>
          </a:bodyPr>
          <a:lstStyle>
            <a:lvl1pPr>
              <a:defRPr sz="3200"/>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lvl1pPr algn="r">
              <a:defRPr/>
            </a:lvl1pPr>
          </a:lstStyle>
          <a:p>
            <a:fld id="{8C307906-4A5F-40D6-B366-0070DB99E5FE}" type="datetime1">
              <a:rPr lang="en-US" smtClean="0">
                <a:solidFill>
                  <a:srgbClr val="6E734D"/>
                </a:solidFill>
              </a:rPr>
              <a:pPr/>
              <a:t>5/30/2013</a:t>
            </a:fld>
            <a:endParaRPr lang="en-US" dirty="0">
              <a:solidFill>
                <a:srgbClr val="6E734D"/>
              </a:solidFill>
            </a:endParaRPr>
          </a:p>
        </p:txBody>
      </p:sp>
      <p:sp>
        <p:nvSpPr>
          <p:cNvPr id="5" name="Footer Placeholder 4"/>
          <p:cNvSpPr>
            <a:spLocks noGrp="1"/>
          </p:cNvSpPr>
          <p:nvPr>
            <p:ph type="ftr" sz="quarter" idx="11"/>
          </p:nvPr>
        </p:nvSpPr>
        <p:spPr/>
        <p:txBody>
          <a:bodyPr/>
          <a:lstStyle/>
          <a:p>
            <a:endParaRPr lang="en-US">
              <a:solidFill>
                <a:srgbClr val="6E734D"/>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normAutofit/>
          </a:bodyPr>
          <a:lstStyle>
            <a:lvl1pPr>
              <a:defRPr sz="1800"/>
            </a:lvl1pPr>
            <a:lvl2pPr>
              <a:defRPr sz="1800"/>
            </a:lvl2pPr>
            <a:lvl3pPr>
              <a:defRPr sz="18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361802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1371600" y="1600200"/>
            <a:ext cx="7620000" cy="990600"/>
          </a:xfrm>
        </p:spPr>
        <p:txBody>
          <a:bodyPr>
            <a:normAutofit/>
          </a:bodyPr>
          <a:lstStyle>
            <a:lvl1pPr algn="l">
              <a:buNone/>
              <a:defRPr sz="4000" b="0" cap="none">
                <a:solidFill>
                  <a:srgbClr val="FFFFFF"/>
                </a:solidFill>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p:txBody>
          <a:bodyPr/>
          <a:lstStyle>
            <a:lvl1pPr algn="r">
              <a:defRPr/>
            </a:lvl1pPr>
          </a:lstStyle>
          <a:p>
            <a:fld id="{D6F66E6E-AD3F-405F-91D7-F17C943B625C}" type="datetime1">
              <a:rPr lang="en-US" smtClean="0">
                <a:solidFill>
                  <a:srgbClr val="6E734D"/>
                </a:solidFill>
              </a:rPr>
              <a:pPr/>
              <a:t>5/30/2013</a:t>
            </a:fld>
            <a:endParaRPr lang="en-US" dirty="0">
              <a:solidFill>
                <a:srgbClr val="6E734D"/>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B0B566E-BF78-4823-93A4-6A0EE98DA310}"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6E734D"/>
              </a:solidFill>
            </a:endParaRPr>
          </a:p>
        </p:txBody>
      </p:sp>
    </p:spTree>
    <p:extLst>
      <p:ext uri="{BB962C8B-B14F-4D97-AF65-F5344CB8AC3E}">
        <p14:creationId xmlns:p14="http://schemas.microsoft.com/office/powerpoint/2010/main" val="3792262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p:txBody>
          <a:bodyPr rtlCol="0"/>
          <a:lstStyle>
            <a:lvl1pPr algn="r">
              <a:defRPr/>
            </a:lvl1pPr>
          </a:lstStyle>
          <a:p>
            <a:fld id="{F853A66C-2A41-432B-BAF2-1F3F29F7A71D}" type="datetime1">
              <a:rPr lang="en-US" smtClean="0">
                <a:solidFill>
                  <a:srgbClr val="6E734D"/>
                </a:solidFill>
              </a:rPr>
              <a:pPr/>
              <a:t>5/30/2013</a:t>
            </a:fld>
            <a:endParaRPr lang="en-US" dirty="0">
              <a:solidFill>
                <a:srgbClr val="6E734D"/>
              </a:solidFill>
            </a:endParaRPr>
          </a:p>
        </p:txBody>
      </p:sp>
      <p:sp>
        <p:nvSpPr>
          <p:cNvPr id="10" name="Slide Number Placeholder 9"/>
          <p:cNvSpPr>
            <a:spLocks noGrp="1"/>
          </p:cNvSpPr>
          <p:nvPr>
            <p:ph type="sldNum" sz="quarter" idx="16"/>
          </p:nvPr>
        </p:nvSpPr>
        <p:spPr/>
        <p:txBody>
          <a:bodyPr rtlCol="0"/>
          <a:lstStyle/>
          <a:p>
            <a:fld id="{5B0B566E-BF78-4823-93A4-6A0EE98DA31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6E734D"/>
              </a:solidFill>
            </a:endParaRPr>
          </a:p>
        </p:txBody>
      </p:sp>
    </p:spTree>
    <p:extLst>
      <p:ext uri="{BB962C8B-B14F-4D97-AF65-F5344CB8AC3E}">
        <p14:creationId xmlns:p14="http://schemas.microsoft.com/office/powerpoint/2010/main" val="669506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lvl1pPr algn="r">
              <a:defRPr/>
            </a:lvl1pPr>
          </a:lstStyle>
          <a:p>
            <a:fld id="{586EC739-5313-4EA9-9129-9B3F1A67BF6D}" type="datetime1">
              <a:rPr lang="en-US" smtClean="0">
                <a:solidFill>
                  <a:srgbClr val="6E734D"/>
                </a:solidFill>
              </a:rPr>
              <a:pPr/>
              <a:t>5/30/2013</a:t>
            </a:fld>
            <a:endParaRPr lang="en-US" dirty="0">
              <a:solidFill>
                <a:srgbClr val="6E734D"/>
              </a:solidFill>
            </a:endParaRPr>
          </a:p>
        </p:txBody>
      </p:sp>
      <p:sp>
        <p:nvSpPr>
          <p:cNvPr id="12" name="Slide Number Placeholder 11"/>
          <p:cNvSpPr>
            <a:spLocks noGrp="1"/>
          </p:cNvSpPr>
          <p:nvPr>
            <p:ph type="sldNum" sz="quarter" idx="16"/>
          </p:nvPr>
        </p:nvSpPr>
        <p:spPr/>
        <p:txBody>
          <a:bodyPr rtlCol="0"/>
          <a:lstStyle/>
          <a:p>
            <a:fld id="{5B0B566E-BF78-4823-93A4-6A0EE98DA31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6E734D"/>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54997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a:fld id="{AB035104-933D-4ED8-A4A3-DAFADFB688A7}" type="datetime1">
              <a:rPr lang="en-US" smtClean="0">
                <a:solidFill>
                  <a:srgbClr val="6E734D"/>
                </a:solidFill>
              </a:rPr>
              <a:pPr algn="r"/>
              <a:t>5/30/2013</a:t>
            </a:fld>
            <a:endParaRPr lang="en-US" dirty="0">
              <a:solidFill>
                <a:srgbClr val="6E734D"/>
              </a:solidFill>
            </a:endParaRPr>
          </a:p>
        </p:txBody>
      </p:sp>
      <p:sp>
        <p:nvSpPr>
          <p:cNvPr id="4" name="Footer Placeholder 3"/>
          <p:cNvSpPr>
            <a:spLocks noGrp="1"/>
          </p:cNvSpPr>
          <p:nvPr>
            <p:ph type="ftr" sz="quarter" idx="11"/>
          </p:nvPr>
        </p:nvSpPr>
        <p:spPr/>
        <p:txBody>
          <a:bodyPr/>
          <a:lstStyle/>
          <a:p>
            <a:endParaRPr lang="en-US">
              <a:solidFill>
                <a:srgbClr val="6E734D"/>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Tree>
    <p:extLst>
      <p:ext uri="{BB962C8B-B14F-4D97-AF65-F5344CB8AC3E}">
        <p14:creationId xmlns:p14="http://schemas.microsoft.com/office/powerpoint/2010/main" val="3376575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lgn="r">
              <a:defRPr/>
            </a:lvl1pPr>
          </a:lstStyle>
          <a:p>
            <a:fld id="{781C9C7F-EC06-4720-A4D5-C12925FCF690}" type="datetime1">
              <a:rPr lang="en-US" smtClean="0">
                <a:solidFill>
                  <a:srgbClr val="6E734D"/>
                </a:solidFill>
              </a:rPr>
              <a:pPr/>
              <a:t>5/30/2013</a:t>
            </a:fld>
            <a:endParaRPr lang="en-US" dirty="0">
              <a:solidFill>
                <a:srgbClr val="6E734D"/>
              </a:solidFill>
            </a:endParaRPr>
          </a:p>
        </p:txBody>
      </p:sp>
      <p:sp>
        <p:nvSpPr>
          <p:cNvPr id="3" name="Footer Placeholder 2"/>
          <p:cNvSpPr>
            <a:spLocks noGrp="1"/>
          </p:cNvSpPr>
          <p:nvPr>
            <p:ph type="ftr" sz="quarter" idx="11"/>
          </p:nvPr>
        </p:nvSpPr>
        <p:spPr/>
        <p:txBody>
          <a:bodyPr/>
          <a:lstStyle/>
          <a:p>
            <a:endParaRPr lang="en-US">
              <a:solidFill>
                <a:srgbClr val="6E734D"/>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B0B566E-BF78-4823-93A4-6A0EE98DA310}" type="slidenum">
              <a:rPr lang="en-US" smtClean="0">
                <a:solidFill>
                  <a:srgbClr val="6E734D"/>
                </a:solidFill>
              </a:rPr>
              <a:pPr/>
              <a:t>‹#›</a:t>
            </a:fld>
            <a:endParaRPr lang="en-US">
              <a:solidFill>
                <a:srgbClr val="6E734D"/>
              </a:solidFill>
            </a:endParaRPr>
          </a:p>
        </p:txBody>
      </p:sp>
    </p:spTree>
    <p:extLst>
      <p:ext uri="{BB962C8B-B14F-4D97-AF65-F5344CB8AC3E}">
        <p14:creationId xmlns:p14="http://schemas.microsoft.com/office/powerpoint/2010/main" val="14483347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normAutofit/>
          </a:bodyPr>
          <a:lstStyle>
            <a:lvl1pPr algn="l">
              <a:buNone/>
              <a:defRPr sz="3200" b="0"/>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lvl1pPr algn="r">
              <a:defRPr/>
            </a:lvl1pPr>
          </a:lstStyle>
          <a:p>
            <a:fld id="{FD149B9D-3CE1-4CA9-9468-533AF904DEA0}" type="datetime1">
              <a:rPr lang="en-US" smtClean="0">
                <a:solidFill>
                  <a:srgbClr val="6E734D"/>
                </a:solidFill>
              </a:rPr>
              <a:pPr/>
              <a:t>5/30/2013</a:t>
            </a:fld>
            <a:endParaRPr lang="en-US" dirty="0">
              <a:solidFill>
                <a:srgbClr val="6E734D"/>
              </a:solidFill>
            </a:endParaRPr>
          </a:p>
        </p:txBody>
      </p:sp>
      <p:sp>
        <p:nvSpPr>
          <p:cNvPr id="6" name="Footer Placeholder 5"/>
          <p:cNvSpPr>
            <a:spLocks noGrp="1"/>
          </p:cNvSpPr>
          <p:nvPr>
            <p:ph type="ftr" sz="quarter" idx="11"/>
          </p:nvPr>
        </p:nvSpPr>
        <p:spPr/>
        <p:txBody>
          <a:bodyPr/>
          <a:lstStyle/>
          <a:p>
            <a:endParaRPr lang="en-US">
              <a:solidFill>
                <a:srgbClr val="6E734D"/>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1072672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normAutofit/>
          </a:bodyPr>
          <a:lstStyle>
            <a:lvl1pPr>
              <a:defRPr sz="3200"/>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a:xfrm>
            <a:off x="6096000" y="6629594"/>
            <a:ext cx="2667000" cy="228406"/>
          </a:xfrm>
        </p:spPr>
        <p:txBody>
          <a:bodyPr anchor="b" anchorCtr="0"/>
          <a:lstStyle>
            <a:lvl1pPr algn="r">
              <a:defRPr sz="1100"/>
            </a:lvl1pPr>
          </a:lstStyle>
          <a:p>
            <a:fld id="{C85D50EA-431B-4BA7-8776-55144A5F96A7}" type="datetime1">
              <a:rPr lang="en-US" smtClean="0"/>
              <a:pPr/>
              <a:t>5/30/2013</a:t>
            </a:fld>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
        <p:nvSpPr>
          <p:cNvPr id="8" name="Content Placeholder 7"/>
          <p:cNvSpPr>
            <a:spLocks noGrp="1"/>
          </p:cNvSpPr>
          <p:nvPr>
            <p:ph sz="quarter" idx="1"/>
          </p:nvPr>
        </p:nvSpPr>
        <p:spPr>
          <a:xfrm>
            <a:off x="612648" y="1600200"/>
            <a:ext cx="8153400" cy="4953000"/>
          </a:xfrm>
        </p:spPr>
        <p:txBody>
          <a:bodyPr>
            <a:normAutofit/>
          </a:bodyPr>
          <a:lstStyle>
            <a:lvl1pPr>
              <a:defRPr sz="1800"/>
            </a:lvl1pPr>
            <a:lvl2pPr>
              <a:defRPr sz="1800"/>
            </a:lvl2pPr>
            <a:lvl3pPr>
              <a:defRPr sz="18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dirty="0"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dirty="0" smtClean="0"/>
              <a:t>Click to edit Master title style</a:t>
            </a:r>
            <a:endParaRPr kumimoji="0"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12" name="Date Placeholder 11"/>
          <p:cNvSpPr>
            <a:spLocks noGrp="1"/>
          </p:cNvSpPr>
          <p:nvPr>
            <p:ph type="dt" sz="half" idx="10"/>
          </p:nvPr>
        </p:nvSpPr>
        <p:spPr>
          <a:xfrm>
            <a:off x="6248400" y="6248400"/>
            <a:ext cx="2667000" cy="365125"/>
          </a:xfrm>
        </p:spPr>
        <p:txBody>
          <a:bodyPr rtlCol="0"/>
          <a:lstStyle/>
          <a:p>
            <a:pPr algn="r"/>
            <a:fld id="{8A13E0F8-2305-4943-AE64-4B35AAD9E67C}" type="datetime1">
              <a:rPr lang="en-US" smtClean="0">
                <a:solidFill>
                  <a:srgbClr val="6E734D"/>
                </a:solidFill>
              </a:rPr>
              <a:pPr algn="r"/>
              <a:t>5/30/2013</a:t>
            </a:fld>
            <a:endParaRPr lang="en-US" dirty="0">
              <a:solidFill>
                <a:srgbClr val="6E734D"/>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B0B566E-BF78-4823-93A4-6A0EE98DA31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solidFill>
                <a:srgbClr val="6E734D"/>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extLst>
      <p:ext uri="{BB962C8B-B14F-4D97-AF65-F5344CB8AC3E}">
        <p14:creationId xmlns:p14="http://schemas.microsoft.com/office/powerpoint/2010/main" val="446914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lvl1pPr algn="r">
              <a:defRPr/>
            </a:lvl1pPr>
          </a:lstStyle>
          <a:p>
            <a:fld id="{54C27BAB-6D5E-4E77-BBA1-95D3793D5CFA}" type="datetime1">
              <a:rPr lang="en-US" smtClean="0">
                <a:solidFill>
                  <a:srgbClr val="6E734D"/>
                </a:solidFill>
              </a:rPr>
              <a:pPr/>
              <a:t>5/30/2013</a:t>
            </a:fld>
            <a:endParaRPr lang="en-US" dirty="0">
              <a:solidFill>
                <a:srgbClr val="6E734D"/>
              </a:solidFill>
            </a:endParaRPr>
          </a:p>
        </p:txBody>
      </p:sp>
      <p:sp>
        <p:nvSpPr>
          <p:cNvPr id="5" name="Footer Placeholder 4"/>
          <p:cNvSpPr>
            <a:spLocks noGrp="1"/>
          </p:cNvSpPr>
          <p:nvPr>
            <p:ph type="ftr" sz="quarter" idx="11"/>
          </p:nvPr>
        </p:nvSpPr>
        <p:spPr/>
        <p:txBody>
          <a:bodyPr/>
          <a:lstStyle/>
          <a:p>
            <a:endParaRPr lang="en-US">
              <a:solidFill>
                <a:srgbClr val="6E734D"/>
              </a:solidFill>
            </a:endParaRPr>
          </a:p>
        </p:txBody>
      </p:sp>
      <p:sp>
        <p:nvSpPr>
          <p:cNvPr id="6" name="Slide Number Placeholder 5"/>
          <p:cNvSpPr>
            <a:spLocks noGrp="1"/>
          </p:cNvSpPr>
          <p:nvPr>
            <p:ph type="sldNum" sz="quarter" idx="12"/>
          </p:nvPr>
        </p:nvSpPr>
        <p:spPr/>
        <p:txBody>
          <a:bodyPr/>
          <a:lstStyle/>
          <a:p>
            <a:fld id="{5B0B566E-BF78-4823-93A4-6A0EE98DA310}" type="slidenum">
              <a:rPr lang="en-US" smtClean="0"/>
              <a:pPr/>
              <a:t>‹#›</a:t>
            </a:fld>
            <a:endParaRPr lang="en-US"/>
          </a:p>
        </p:txBody>
      </p:sp>
    </p:spTree>
    <p:extLst>
      <p:ext uri="{BB962C8B-B14F-4D97-AF65-F5344CB8AC3E}">
        <p14:creationId xmlns:p14="http://schemas.microsoft.com/office/powerpoint/2010/main" val="3037118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lgn="r"/>
            <a:fld id="{17D69FA4-920D-4BA7-BAF1-78D194B3D595}" type="datetime1">
              <a:rPr lang="en-US" smtClean="0">
                <a:solidFill>
                  <a:srgbClr val="6E734D"/>
                </a:solidFill>
              </a:rPr>
              <a:pPr algn="r"/>
              <a:t>5/30/2013</a:t>
            </a:fld>
            <a:endParaRPr lang="en-US" dirty="0">
              <a:solidFill>
                <a:srgbClr val="6E734D"/>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US">
              <a:solidFill>
                <a:srgbClr val="6E734D"/>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5B0B566E-BF78-4823-93A4-6A0EE98DA310}" type="slidenum">
              <a:rPr lang="en-US" smtClean="0"/>
              <a:pPr/>
              <a:t>‹#›</a:t>
            </a:fld>
            <a:endParaRPr lang="en-US"/>
          </a:p>
        </p:txBody>
      </p:sp>
    </p:spTree>
    <p:extLst>
      <p:ext uri="{BB962C8B-B14F-4D97-AF65-F5344CB8AC3E}">
        <p14:creationId xmlns:p14="http://schemas.microsoft.com/office/powerpoint/2010/main" val="3525491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4000" b="0" cap="none">
                <a:solidFill>
                  <a:srgbClr val="FFFFFF"/>
                </a:solidFill>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p:txBody>
          <a:bodyPr/>
          <a:lstStyle>
            <a:lvl1pPr algn="r">
              <a:defRPr/>
            </a:lvl1pPr>
          </a:lstStyle>
          <a:p>
            <a:fld id="{DE755097-93B5-467E-89D5-FE04A2FA4C4D}" type="datetime1">
              <a:rPr lang="en-US" smtClean="0"/>
              <a:pPr/>
              <a:t>5/30/2013</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B0B566E-BF78-4823-93A4-6A0EE98DA31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p:txBody>
          <a:bodyPr rtlCol="0"/>
          <a:lstStyle>
            <a:lvl1pPr algn="r">
              <a:defRPr/>
            </a:lvl1pPr>
          </a:lstStyle>
          <a:p>
            <a:fld id="{EDF74489-E0D3-4898-90E9-D95D16EE7778}" type="datetime1">
              <a:rPr lang="en-US" smtClean="0"/>
              <a:pPr/>
              <a:t>5/30/2013</a:t>
            </a:fld>
            <a:endParaRPr lang="en-US" dirty="0"/>
          </a:p>
        </p:txBody>
      </p:sp>
      <p:sp>
        <p:nvSpPr>
          <p:cNvPr id="10" name="Slide Number Placeholder 9"/>
          <p:cNvSpPr>
            <a:spLocks noGrp="1"/>
          </p:cNvSpPr>
          <p:nvPr>
            <p:ph type="sldNum" sz="quarter" idx="16"/>
          </p:nvPr>
        </p:nvSpPr>
        <p:spPr/>
        <p:txBody>
          <a:bodyPr rtlCol="0"/>
          <a:lstStyle/>
          <a:p>
            <a:fld id="{5B0B566E-BF78-4823-93A4-6A0EE98DA31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lvl1pPr algn="r">
              <a:defRPr/>
            </a:lvl1pPr>
          </a:lstStyle>
          <a:p>
            <a:fld id="{463B6B7B-1F5B-4569-8999-2073F097E975}" type="datetime1">
              <a:rPr lang="en-US" smtClean="0"/>
              <a:pPr/>
              <a:t>5/30/2013</a:t>
            </a:fld>
            <a:endParaRPr lang="en-US" dirty="0"/>
          </a:p>
        </p:txBody>
      </p:sp>
      <p:sp>
        <p:nvSpPr>
          <p:cNvPr id="12" name="Slide Number Placeholder 11"/>
          <p:cNvSpPr>
            <a:spLocks noGrp="1"/>
          </p:cNvSpPr>
          <p:nvPr>
            <p:ph type="sldNum" sz="quarter" idx="16"/>
          </p:nvPr>
        </p:nvSpPr>
        <p:spPr/>
        <p:txBody>
          <a:bodyPr rtlCol="0"/>
          <a:lstStyle/>
          <a:p>
            <a:fld id="{5B0B566E-BF78-4823-93A4-6A0EE98DA31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a:fld id="{AB9A7B1F-3F46-4FEE-B1CB-F795AEF8D264}" type="datetime1">
              <a:rPr lang="en-US" smtClean="0"/>
              <a:pPr algn="r"/>
              <a:t>5/30/2013</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lgn="r">
              <a:defRPr/>
            </a:lvl1pPr>
          </a:lstStyle>
          <a:p>
            <a:fld id="{ABBC7E23-369F-483D-8D5D-AF1B89C9B2DE}" type="datetime1">
              <a:rPr lang="en-US" smtClean="0"/>
              <a:pPr/>
              <a:t>5/30/2013</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B0B566E-BF78-4823-93A4-6A0EE98DA3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normAutofit/>
          </a:bodyPr>
          <a:lstStyle>
            <a:lvl1pPr algn="l">
              <a:buNone/>
              <a:defRPr sz="3200" b="0"/>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lvl1pPr algn="r">
              <a:defRPr/>
            </a:lvl1pPr>
          </a:lstStyle>
          <a:p>
            <a:fld id="{1D5A47C6-E873-4DB3-9465-8D345ECC3E1A}" type="datetime1">
              <a:rPr lang="en-US" smtClean="0"/>
              <a:pPr/>
              <a:t>5/30/2013</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0B566E-BF78-4823-93A4-6A0EE98DA31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dirty="0"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dirty="0" smtClean="0"/>
              <a:t>Click to edit Master title style</a:t>
            </a:r>
            <a:endParaRPr kumimoji="0"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lgn="r"/>
            <a:fld id="{A000DC3B-FF92-4962-8CAA-B23F3D50EC31}" type="datetime1">
              <a:rPr lang="en-US" smtClean="0"/>
              <a:pPr algn="r"/>
              <a:t>5/30/2013</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B0B566E-BF78-4823-93A4-6A0EE98DA31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lgn="r"/>
            <a:fld id="{0AFD796F-7201-4637-A7F0-57DBB4CD3601}" type="datetime1">
              <a:rPr lang="en-US" smtClean="0"/>
              <a:pPr algn="r"/>
              <a:t>5/30/2013</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0B566E-BF78-4823-93A4-6A0EE98DA3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18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18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18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lgn="r"/>
            <a:fld id="{3867FE37-58F6-44D1-8217-E7B36A905C9E}" type="datetime1">
              <a:rPr lang="en-US" smtClean="0">
                <a:solidFill>
                  <a:srgbClr val="6E734D"/>
                </a:solidFill>
              </a:rPr>
              <a:pPr algn="r"/>
              <a:t>5/30/2013</a:t>
            </a:fld>
            <a:endParaRPr lang="en-US" dirty="0">
              <a:solidFill>
                <a:srgbClr val="6E734D"/>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6E734D"/>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0B566E-BF78-4823-93A4-6A0EE98DA310}" type="slidenum">
              <a:rPr lang="en-US" smtClean="0"/>
              <a:pPr/>
              <a:t>‹#›</a:t>
            </a:fld>
            <a:endParaRPr lang="en-US"/>
          </a:p>
        </p:txBody>
      </p:sp>
    </p:spTree>
    <p:extLst>
      <p:ext uri="{BB962C8B-B14F-4D97-AF65-F5344CB8AC3E}">
        <p14:creationId xmlns:p14="http://schemas.microsoft.com/office/powerpoint/2010/main" val="4263139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18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18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18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3352800"/>
            <a:ext cx="6477000" cy="1828800"/>
          </a:xfrm>
        </p:spPr>
        <p:txBody>
          <a:bodyPr/>
          <a:lstStyle/>
          <a:p>
            <a:pPr algn="ctr"/>
            <a:r>
              <a:rPr lang="en-US" dirty="0" err="1" smtClean="0"/>
              <a:t>MyanMAR</a:t>
            </a:r>
            <a:r>
              <a:rPr lang="en-US" dirty="0" smtClean="0"/>
              <a:t> ELECTRIFICATION WORKSHOP</a:t>
            </a:r>
            <a:br>
              <a:rPr lang="en-US" dirty="0" smtClean="0"/>
            </a:br>
            <a:r>
              <a:rPr lang="en-US" dirty="0" smtClean="0"/>
              <a:t>MAY 2013</a:t>
            </a:r>
            <a:endParaRPr lang="en-US" dirty="0"/>
          </a:p>
        </p:txBody>
      </p:sp>
      <p:sp>
        <p:nvSpPr>
          <p:cNvPr id="4" name="Subtitle 2"/>
          <p:cNvSpPr txBox="1">
            <a:spLocks/>
          </p:cNvSpPr>
          <p:nvPr/>
        </p:nvSpPr>
        <p:spPr>
          <a:xfrm>
            <a:off x="0" y="1600200"/>
            <a:ext cx="9144000" cy="1600200"/>
          </a:xfrm>
          <a:prstGeom prst="rect">
            <a:avLst/>
          </a:prstGeom>
        </p:spPr>
        <p:txBody>
          <a:bodyPr vert="horz" anchor="ctr">
            <a:normAutofit fontScale="55000" lnSpcReduction="20000"/>
          </a:bodyPr>
          <a:lstStyle>
            <a:lvl1pPr marL="0" indent="0" algn="l" rtl="0" eaLnBrk="1" latinLnBrk="0" hangingPunct="1">
              <a:spcBef>
                <a:spcPts val="700"/>
              </a:spcBef>
              <a:buClr>
                <a:schemeClr val="accent2"/>
              </a:buClr>
              <a:buSzPct val="60000"/>
              <a:buFont typeface="Wingdings"/>
              <a:buNone/>
              <a:defRPr kumimoji="0" sz="2600" kern="1200">
                <a:solidFill>
                  <a:srgbClr val="FFFFFF"/>
                </a:solidFill>
                <a:latin typeface="+mn-lt"/>
                <a:ea typeface="+mn-ea"/>
                <a:cs typeface="+mn-cs"/>
              </a:defRPr>
            </a:lvl1pPr>
            <a:lvl2pPr marL="457200" indent="0" algn="ctr" rtl="0" eaLnBrk="1" latinLnBrk="0" hangingPunct="1">
              <a:spcBef>
                <a:spcPts val="550"/>
              </a:spcBef>
              <a:buClr>
                <a:schemeClr val="accent1"/>
              </a:buClr>
              <a:buSzPct val="70000"/>
              <a:buFont typeface="Wingdings 2"/>
              <a:buNone/>
              <a:defRPr kumimoji="0" sz="1800" kern="1200">
                <a:solidFill>
                  <a:schemeClr val="tx1"/>
                </a:solidFill>
                <a:latin typeface="+mn-lt"/>
                <a:ea typeface="+mn-ea"/>
                <a:cs typeface="+mn-cs"/>
              </a:defRPr>
            </a:lvl2pPr>
            <a:lvl3pPr marL="914400" indent="0" algn="ctr" rtl="0" eaLnBrk="1" latinLnBrk="0" hangingPunct="1">
              <a:spcBef>
                <a:spcPts val="500"/>
              </a:spcBef>
              <a:buClr>
                <a:schemeClr val="accent2"/>
              </a:buClr>
              <a:buSzPct val="75000"/>
              <a:buFont typeface="Wingdings"/>
              <a:buNone/>
              <a:defRPr kumimoji="0" sz="1800" kern="1200">
                <a:solidFill>
                  <a:schemeClr val="tx1"/>
                </a:solidFill>
                <a:latin typeface="+mn-lt"/>
                <a:ea typeface="+mn-ea"/>
                <a:cs typeface="+mn-cs"/>
              </a:defRPr>
            </a:lvl3pPr>
            <a:lvl4pPr marL="1371600" indent="0" algn="ctr" rtl="0" eaLnBrk="1" latinLnBrk="0" hangingPunct="1">
              <a:spcBef>
                <a:spcPts val="400"/>
              </a:spcBef>
              <a:buClr>
                <a:schemeClr val="accent3"/>
              </a:buClr>
              <a:buSzPct val="75000"/>
              <a:buFont typeface="Wingdings"/>
              <a:buNone/>
              <a:defRPr kumimoji="0" sz="1800" kern="1200">
                <a:solidFill>
                  <a:schemeClr val="tx1"/>
                </a:solidFill>
                <a:latin typeface="+mn-lt"/>
                <a:ea typeface="+mn-ea"/>
                <a:cs typeface="+mn-cs"/>
              </a:defRPr>
            </a:lvl4pPr>
            <a:lvl5pPr marL="1828800" indent="0" algn="ctr" rtl="0" eaLnBrk="1" latinLnBrk="0" hangingPunct="1">
              <a:spcBef>
                <a:spcPts val="400"/>
              </a:spcBef>
              <a:buClr>
                <a:schemeClr val="accent4"/>
              </a:buClr>
              <a:buSzPct val="65000"/>
              <a:buFont typeface="Wingdings"/>
              <a:buNone/>
              <a:defRPr kumimoji="0" sz="1800" kern="1200">
                <a:solidFill>
                  <a:schemeClr val="tx1"/>
                </a:solidFill>
                <a:latin typeface="+mn-lt"/>
                <a:ea typeface="+mn-ea"/>
                <a:cs typeface="+mn-cs"/>
              </a:defRPr>
            </a:lvl5pPr>
            <a:lvl6pPr marL="2286000" indent="0" algn="ctr" rtl="0"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743200" indent="0" algn="ctr" rtl="0" eaLnBrk="1" latinLnBrk="0" hangingPunct="1">
              <a:spcBef>
                <a:spcPct val="20000"/>
              </a:spcBef>
              <a:buClr>
                <a:schemeClr val="accent2"/>
              </a:buClr>
              <a:buFont typeface="Wingdings"/>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3"/>
              </a:buClr>
              <a:buFont typeface="Wingdings"/>
              <a:buNone/>
              <a:defRPr kumimoji="0" sz="1800" kern="1200" baseline="0">
                <a:solidFill>
                  <a:schemeClr val="tx1"/>
                </a:solidFill>
                <a:latin typeface="+mn-lt"/>
                <a:ea typeface="+mn-ea"/>
                <a:cs typeface="+mn-cs"/>
              </a:defRPr>
            </a:lvl8pPr>
            <a:lvl9pPr marL="3657600" indent="0" algn="ctr" rtl="0" eaLnBrk="1" latinLnBrk="0" hangingPunct="1">
              <a:spcBef>
                <a:spcPct val="20000"/>
              </a:spcBef>
              <a:buClr>
                <a:schemeClr val="accent4"/>
              </a:buClr>
              <a:buFont typeface="Wingdings"/>
              <a:buNone/>
              <a:defRPr kumimoji="0" sz="1800" kern="1200" baseline="0">
                <a:solidFill>
                  <a:schemeClr val="tx1"/>
                </a:solidFill>
                <a:latin typeface="+mn-lt"/>
                <a:ea typeface="+mn-ea"/>
                <a:cs typeface="+mn-cs"/>
              </a:defRPr>
            </a:lvl9pPr>
          </a:lstStyle>
          <a:p>
            <a:pPr algn="ctr"/>
            <a:r>
              <a:rPr lang="en-US" sz="6700" dirty="0" smtClean="0">
                <a:solidFill>
                  <a:schemeClr val="tx1"/>
                </a:solidFill>
              </a:rPr>
              <a:t>POWER FOR ALL: </a:t>
            </a:r>
          </a:p>
          <a:p>
            <a:pPr algn="ctr"/>
            <a:r>
              <a:rPr lang="en-US" sz="6700" dirty="0" smtClean="0">
                <a:solidFill>
                  <a:schemeClr val="tx1"/>
                </a:solidFill>
              </a:rPr>
              <a:t>		THE ACCESS CHALLENGE IN INDIA</a:t>
            </a:r>
            <a:r>
              <a:rPr lang="en-US" sz="5800" dirty="0" smtClean="0"/>
              <a:t> </a:t>
            </a:r>
            <a:r>
              <a:rPr lang="en-US" sz="2800" dirty="0" smtClean="0"/>
              <a:t>for All: The Access Challenge in India</a:t>
            </a:r>
            <a:endParaRPr lang="en-US" dirty="0" smtClean="0"/>
          </a:p>
          <a:p>
            <a:endParaRPr lang="en-US" dirty="0"/>
          </a:p>
        </p:txBody>
      </p:sp>
      <p:sp>
        <p:nvSpPr>
          <p:cNvPr id="3" name="TextBox 2"/>
          <p:cNvSpPr txBox="1"/>
          <p:nvPr/>
        </p:nvSpPr>
        <p:spPr>
          <a:xfrm>
            <a:off x="2438400" y="6096000"/>
            <a:ext cx="6297493" cy="646331"/>
          </a:xfrm>
          <a:prstGeom prst="rect">
            <a:avLst/>
          </a:prstGeom>
          <a:noFill/>
        </p:spPr>
        <p:txBody>
          <a:bodyPr wrap="none" rtlCol="0">
            <a:spAutoFit/>
          </a:bodyPr>
          <a:lstStyle/>
          <a:p>
            <a:r>
              <a:rPr lang="en-US" dirty="0" err="1" smtClean="0">
                <a:solidFill>
                  <a:schemeClr val="bg1"/>
                </a:solidFill>
              </a:rPr>
              <a:t>Sudeshna</a:t>
            </a:r>
            <a:r>
              <a:rPr lang="en-US" dirty="0" smtClean="0">
                <a:solidFill>
                  <a:schemeClr val="bg1"/>
                </a:solidFill>
              </a:rPr>
              <a:t> Banerjee </a:t>
            </a:r>
          </a:p>
          <a:p>
            <a:r>
              <a:rPr lang="en-US" dirty="0" smtClean="0">
                <a:solidFill>
                  <a:schemeClr val="bg1"/>
                </a:solidFill>
              </a:rPr>
              <a:t>Senior Economist, Sustainable Energy Department, The World Bank</a:t>
            </a:r>
            <a:endParaRPr lang="en-US" dirty="0">
              <a:solidFill>
                <a:schemeClr val="bg1"/>
              </a:solidFill>
            </a:endParaRPr>
          </a:p>
        </p:txBody>
      </p:sp>
    </p:spTree>
    <p:extLst>
      <p:ext uri="{BB962C8B-B14F-4D97-AF65-F5344CB8AC3E}">
        <p14:creationId xmlns:p14="http://schemas.microsoft.com/office/powerpoint/2010/main" val="22666497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Achievements Differ </a:t>
            </a:r>
            <a:r>
              <a:rPr lang="en-US" dirty="0"/>
              <a:t>A</a:t>
            </a:r>
            <a:r>
              <a:rPr lang="en-US" dirty="0" smtClean="0"/>
              <a:t>cross </a:t>
            </a:r>
            <a:r>
              <a:rPr lang="en-US" dirty="0"/>
              <a:t>S</a:t>
            </a:r>
            <a:r>
              <a:rPr lang="en-US" dirty="0" smtClean="0"/>
              <a:t>tates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10</a:t>
            </a:fld>
            <a:endParaRPr lang="en-US"/>
          </a:p>
        </p:txBody>
      </p:sp>
      <p:sp>
        <p:nvSpPr>
          <p:cNvPr id="4" name="Content Placeholder 3"/>
          <p:cNvSpPr>
            <a:spLocks noGrp="1"/>
          </p:cNvSpPr>
          <p:nvPr>
            <p:ph sz="quarter" idx="1"/>
          </p:nvPr>
        </p:nvSpPr>
        <p:spPr>
          <a:xfrm>
            <a:off x="76200" y="4953000"/>
            <a:ext cx="8689848" cy="1752600"/>
          </a:xfrm>
        </p:spPr>
        <p:txBody>
          <a:bodyPr>
            <a:noAutofit/>
          </a:bodyPr>
          <a:lstStyle/>
          <a:p>
            <a:r>
              <a:rPr lang="en-GB" sz="1400" dirty="0" smtClean="0"/>
              <a:t>The lowest access rate is in Bihar at 25%, followed by Uttar Pradesh at 43%</a:t>
            </a:r>
          </a:p>
          <a:p>
            <a:r>
              <a:rPr lang="en-GB" sz="1400" dirty="0" smtClean="0"/>
              <a:t>In Uttar </a:t>
            </a:r>
            <a:r>
              <a:rPr lang="en-GB" sz="1400" dirty="0"/>
              <a:t>Pradesh and Bihar </a:t>
            </a:r>
            <a:r>
              <a:rPr lang="en-GB" sz="1400" dirty="0" smtClean="0"/>
              <a:t>access </a:t>
            </a:r>
            <a:r>
              <a:rPr lang="en-GB" sz="1400" dirty="0"/>
              <a:t>growth has not kept pace with population growth over the last decade. </a:t>
            </a:r>
            <a:endParaRPr lang="en-GB" sz="1400" dirty="0" smtClean="0"/>
          </a:p>
          <a:p>
            <a:r>
              <a:rPr lang="en-GB" sz="1400" dirty="0" smtClean="0"/>
              <a:t>Andhra </a:t>
            </a:r>
            <a:r>
              <a:rPr lang="en-GB" sz="1400" dirty="0"/>
              <a:t>Pradesh and West Bengal experienced the greatest absolute increase of more than 10 million in electrified population beyond population growth during this period. </a:t>
            </a:r>
            <a:endParaRPr lang="en-GB" sz="1400" dirty="0" smtClean="0"/>
          </a:p>
          <a:p>
            <a:r>
              <a:rPr lang="en-GB" sz="1400" dirty="0" err="1" smtClean="0"/>
              <a:t>Uttarakhand</a:t>
            </a:r>
            <a:r>
              <a:rPr lang="en-GB" sz="1400" dirty="0" smtClean="0"/>
              <a:t> </a:t>
            </a:r>
            <a:r>
              <a:rPr lang="en-GB" sz="1400" dirty="0"/>
              <a:t>grew at the fastest pace, at 6 </a:t>
            </a:r>
            <a:r>
              <a:rPr lang="en-GB" sz="1400" dirty="0" err="1"/>
              <a:t>percent</a:t>
            </a:r>
            <a:r>
              <a:rPr lang="en-GB" sz="1400" dirty="0"/>
              <a:t> annually, followed by Jharkhand at 4.3 </a:t>
            </a:r>
            <a:r>
              <a:rPr lang="en-GB" sz="1400" dirty="0" err="1"/>
              <a:t>percent</a:t>
            </a:r>
            <a:r>
              <a:rPr lang="en-GB" sz="1400" dirty="0"/>
              <a:t>. A majority of states grew their electrified population annually by 2-4 </a:t>
            </a:r>
            <a:r>
              <a:rPr lang="en-GB" sz="1400" dirty="0" err="1"/>
              <a:t>percent</a:t>
            </a:r>
            <a:r>
              <a:rPr lang="en-GB" sz="1400" dirty="0"/>
              <a:t>. </a:t>
            </a:r>
            <a:endParaRPr lang="en-US" sz="1400" dirty="0"/>
          </a:p>
        </p:txBody>
      </p:sp>
      <p:sp>
        <p:nvSpPr>
          <p:cNvPr id="7" name="Rectangle 6"/>
          <p:cNvSpPr/>
          <p:nvPr/>
        </p:nvSpPr>
        <p:spPr>
          <a:xfrm>
            <a:off x="309113" y="1470325"/>
            <a:ext cx="3601050" cy="276999"/>
          </a:xfrm>
          <a:prstGeom prst="rect">
            <a:avLst/>
          </a:prstGeom>
        </p:spPr>
        <p:txBody>
          <a:bodyPr wrap="none">
            <a:spAutoFit/>
          </a:bodyPr>
          <a:lstStyle/>
          <a:p>
            <a:r>
              <a:rPr lang="en-US" sz="1200" b="1" dirty="0" smtClean="0"/>
              <a:t>Access </a:t>
            </a:r>
            <a:r>
              <a:rPr lang="en-US" sz="1200" b="1" dirty="0"/>
              <a:t>Rate across </a:t>
            </a:r>
            <a:r>
              <a:rPr lang="en-US" sz="1200" b="1" dirty="0" smtClean="0"/>
              <a:t>States</a:t>
            </a:r>
            <a:r>
              <a:rPr lang="en-US" sz="1200" b="1" dirty="0"/>
              <a:t> </a:t>
            </a:r>
            <a:r>
              <a:rPr lang="en-US" sz="1200" b="1" dirty="0" smtClean="0"/>
              <a:t>and Union Territories, 2010</a:t>
            </a:r>
            <a:endParaRPr lang="en-US" sz="1200" b="1" dirty="0"/>
          </a:p>
        </p:txBody>
      </p:sp>
      <p:sp>
        <p:nvSpPr>
          <p:cNvPr id="8" name="Rectangle 7"/>
          <p:cNvSpPr/>
          <p:nvPr/>
        </p:nvSpPr>
        <p:spPr>
          <a:xfrm>
            <a:off x="5257800" y="1466012"/>
            <a:ext cx="3874779" cy="276999"/>
          </a:xfrm>
          <a:prstGeom prst="rect">
            <a:avLst/>
          </a:prstGeom>
        </p:spPr>
        <p:txBody>
          <a:bodyPr wrap="none">
            <a:spAutoFit/>
          </a:bodyPr>
          <a:lstStyle/>
          <a:p>
            <a:r>
              <a:rPr lang="en-US" sz="1200" b="1" dirty="0"/>
              <a:t>Incremental Cumulative Access across </a:t>
            </a:r>
            <a:r>
              <a:rPr lang="en-US" sz="1200" b="1" dirty="0" smtClean="0"/>
              <a:t>States, 2000-2010 </a:t>
            </a:r>
            <a:endParaRPr lang="en-US" sz="1200" b="1" dirty="0"/>
          </a:p>
        </p:txBody>
      </p:sp>
      <p:graphicFrame>
        <p:nvGraphicFramePr>
          <p:cNvPr id="9" name="Chart 8"/>
          <p:cNvGraphicFramePr>
            <a:graphicFrameLocks/>
          </p:cNvGraphicFramePr>
          <p:nvPr>
            <p:extLst>
              <p:ext uri="{D42A27DB-BD31-4B8C-83A1-F6EECF244321}">
                <p14:modId xmlns:p14="http://schemas.microsoft.com/office/powerpoint/2010/main" val="3576764931"/>
              </p:ext>
            </p:extLst>
          </p:nvPr>
        </p:nvGraphicFramePr>
        <p:xfrm>
          <a:off x="304800" y="19050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2923451519"/>
              </p:ext>
            </p:extLst>
          </p:nvPr>
        </p:nvGraphicFramePr>
        <p:xfrm>
          <a:off x="4800600" y="1905000"/>
          <a:ext cx="4191000" cy="259080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228600" y="4648200"/>
            <a:ext cx="2869696" cy="246221"/>
          </a:xfrm>
          <a:prstGeom prst="rect">
            <a:avLst/>
          </a:prstGeom>
        </p:spPr>
        <p:txBody>
          <a:bodyPr wrap="none">
            <a:spAutoFit/>
          </a:bodyPr>
          <a:lstStyle/>
          <a:p>
            <a:r>
              <a:rPr lang="en-US" sz="1000" dirty="0"/>
              <a:t>Source: National Sample Survey, 2000, 2004, 2010</a:t>
            </a:r>
          </a:p>
        </p:txBody>
      </p:sp>
    </p:spTree>
    <p:extLst>
      <p:ext uri="{BB962C8B-B14F-4D97-AF65-F5344CB8AC3E}">
        <p14:creationId xmlns:p14="http://schemas.microsoft.com/office/powerpoint/2010/main" val="3891134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7448" cy="990600"/>
          </a:xfrm>
          <a:solidFill>
            <a:schemeClr val="bg1"/>
          </a:solidFill>
        </p:spPr>
        <p:txBody>
          <a:bodyPr>
            <a:noAutofit/>
          </a:bodyPr>
          <a:lstStyle/>
          <a:p>
            <a:r>
              <a:rPr lang="en-US" dirty="0" smtClean="0"/>
              <a:t>Still, More than 300 million Still </a:t>
            </a:r>
            <a:r>
              <a:rPr lang="en-US" dirty="0"/>
              <a:t>D</a:t>
            </a:r>
            <a:r>
              <a:rPr lang="en-US" dirty="0" smtClean="0"/>
              <a:t>on’t </a:t>
            </a:r>
            <a:r>
              <a:rPr lang="en-US" dirty="0"/>
              <a:t>U</a:t>
            </a:r>
            <a:r>
              <a:rPr lang="en-US" dirty="0" smtClean="0"/>
              <a:t>se </a:t>
            </a:r>
            <a:r>
              <a:rPr lang="en-US" dirty="0"/>
              <a:t>E</a:t>
            </a:r>
            <a:r>
              <a:rPr lang="en-US" dirty="0" smtClean="0"/>
              <a:t>lectricity</a:t>
            </a:r>
            <a:endParaRPr lang="en-US" sz="3200" dirty="0"/>
          </a:p>
        </p:txBody>
      </p:sp>
      <p:sp>
        <p:nvSpPr>
          <p:cNvPr id="3" name="Content Placeholder 2"/>
          <p:cNvSpPr>
            <a:spLocks noGrp="1"/>
          </p:cNvSpPr>
          <p:nvPr>
            <p:ph idx="1"/>
          </p:nvPr>
        </p:nvSpPr>
        <p:spPr>
          <a:xfrm>
            <a:off x="152400" y="1600200"/>
            <a:ext cx="4495800" cy="4876800"/>
          </a:xfrm>
          <a:prstGeom prst="roundRect">
            <a:avLst>
              <a:gd name="adj" fmla="val 3341"/>
            </a:avLst>
          </a:prstGeom>
          <a:ln>
            <a:solidFill>
              <a:schemeClr val="accent2"/>
            </a:solidFill>
          </a:ln>
        </p:spPr>
        <p:txBody>
          <a:bodyPr>
            <a:normAutofit/>
          </a:bodyPr>
          <a:lstStyle/>
          <a:p>
            <a:r>
              <a:rPr lang="en-US" sz="1600" dirty="0" smtClean="0"/>
              <a:t>93</a:t>
            </a:r>
            <a:r>
              <a:rPr lang="en-US" sz="1600" dirty="0"/>
              <a:t>% percent of unconnected live in rural </a:t>
            </a:r>
            <a:r>
              <a:rPr lang="en-US" sz="1600" dirty="0" smtClean="0"/>
              <a:t>areas</a:t>
            </a:r>
          </a:p>
          <a:p>
            <a:r>
              <a:rPr lang="en-US" sz="1600" dirty="0" smtClean="0"/>
              <a:t>70</a:t>
            </a:r>
            <a:r>
              <a:rPr lang="en-US" sz="1600" dirty="0"/>
              <a:t>% </a:t>
            </a:r>
            <a:r>
              <a:rPr lang="en-US" sz="1600" dirty="0" smtClean="0"/>
              <a:t>of the unconnected are </a:t>
            </a:r>
            <a:r>
              <a:rPr lang="en-US" sz="1600" dirty="0"/>
              <a:t>in bottom 40% of income </a:t>
            </a:r>
            <a:r>
              <a:rPr lang="en-US" sz="1600" dirty="0" smtClean="0"/>
              <a:t>ladder</a:t>
            </a:r>
          </a:p>
          <a:p>
            <a:r>
              <a:rPr lang="en-US" sz="1600" dirty="0" smtClean="0"/>
              <a:t>Average </a:t>
            </a:r>
            <a:r>
              <a:rPr lang="en-US" sz="1600" dirty="0"/>
              <a:t>monthly household electricity consumption (across electrified households) is </a:t>
            </a:r>
            <a:r>
              <a:rPr lang="en-US" sz="1600" dirty="0" smtClean="0"/>
              <a:t>76 kWh/month</a:t>
            </a:r>
            <a:r>
              <a:rPr lang="en-US" sz="1600" dirty="0"/>
              <a:t>. </a:t>
            </a:r>
            <a:endParaRPr lang="en-US" sz="1600" dirty="0" smtClean="0"/>
          </a:p>
          <a:p>
            <a:r>
              <a:rPr lang="en-US" sz="1600" dirty="0" smtClean="0"/>
              <a:t>Rural </a:t>
            </a:r>
            <a:r>
              <a:rPr lang="en-US" sz="1600" dirty="0"/>
              <a:t>households consume </a:t>
            </a:r>
            <a:r>
              <a:rPr lang="en-US" sz="1600" dirty="0" smtClean="0"/>
              <a:t>54 kWh/month </a:t>
            </a:r>
            <a:r>
              <a:rPr lang="en-US" sz="1600" dirty="0"/>
              <a:t>on </a:t>
            </a:r>
            <a:r>
              <a:rPr lang="en-US" sz="1600" dirty="0" smtClean="0"/>
              <a:t>average -about </a:t>
            </a:r>
            <a:r>
              <a:rPr lang="en-US" sz="1600" dirty="0"/>
              <a:t>half of what the average urban household consumes</a:t>
            </a:r>
          </a:p>
          <a:p>
            <a:r>
              <a:rPr lang="en-US" sz="1600" dirty="0" smtClean="0"/>
              <a:t>Kerosene </a:t>
            </a:r>
            <a:r>
              <a:rPr lang="en-US" sz="1600" dirty="0"/>
              <a:t>is the main alternate fuel source for lighting</a:t>
            </a:r>
          </a:p>
          <a:p>
            <a:r>
              <a:rPr lang="en-US" sz="1600" dirty="0" smtClean="0"/>
              <a:t>Use of kerosene is highest at 52% in the poorest quintile. In all the other quintiles, use of electricity is relatively higher compared to kerosene</a:t>
            </a:r>
          </a:p>
        </p:txBody>
      </p:sp>
      <p:sp>
        <p:nvSpPr>
          <p:cNvPr id="8" name="Slide Number Placeholder 3"/>
          <p:cNvSpPr>
            <a:spLocks noGrp="1"/>
          </p:cNvSpPr>
          <p:nvPr>
            <p:ph type="sldNum" sz="quarter" idx="12"/>
          </p:nvPr>
        </p:nvSpPr>
        <p:spPr>
          <a:xfrm>
            <a:off x="0" y="1272222"/>
            <a:ext cx="533400" cy="244476"/>
          </a:xfrm>
        </p:spPr>
        <p:txBody>
          <a:bodyPr>
            <a:normAutofit fontScale="85000" lnSpcReduction="20000"/>
          </a:bodyPr>
          <a:lstStyle/>
          <a:p>
            <a:fld id="{5B0B566E-BF78-4823-93A4-6A0EE98DA310}" type="slidenum">
              <a:rPr lang="en-US" smtClean="0"/>
              <a:pPr/>
              <a:t>11</a:t>
            </a:fld>
            <a:endParaRPr lang="en-US"/>
          </a:p>
        </p:txBody>
      </p:sp>
      <p:pic>
        <p:nvPicPr>
          <p:cNvPr id="9" name="Picture 8"/>
          <p:cNvPicPr/>
          <p:nvPr/>
        </p:nvPicPr>
        <p:blipFill>
          <a:blip r:embed="rId3" cstate="print"/>
          <a:srcRect/>
          <a:stretch>
            <a:fillRect/>
          </a:stretch>
        </p:blipFill>
        <p:spPr bwMode="auto">
          <a:xfrm>
            <a:off x="4876800" y="2590800"/>
            <a:ext cx="4343400" cy="2438400"/>
          </a:xfrm>
          <a:prstGeom prst="rect">
            <a:avLst/>
          </a:prstGeom>
          <a:noFill/>
          <a:ln w="9525">
            <a:noFill/>
            <a:miter lim="800000"/>
            <a:headEnd/>
            <a:tailEnd/>
          </a:ln>
        </p:spPr>
      </p:pic>
      <p:sp>
        <p:nvSpPr>
          <p:cNvPr id="12" name="TextBox 11"/>
          <p:cNvSpPr txBox="1"/>
          <p:nvPr/>
        </p:nvSpPr>
        <p:spPr>
          <a:xfrm>
            <a:off x="5562600" y="5181600"/>
            <a:ext cx="2266967" cy="253916"/>
          </a:xfrm>
          <a:prstGeom prst="rect">
            <a:avLst/>
          </a:prstGeom>
          <a:noFill/>
        </p:spPr>
        <p:txBody>
          <a:bodyPr wrap="none" rtlCol="0">
            <a:spAutoFit/>
          </a:bodyPr>
          <a:lstStyle/>
          <a:p>
            <a:r>
              <a:rPr lang="en-US" sz="1050" dirty="0"/>
              <a:t>Source: National Sample Survey, </a:t>
            </a:r>
            <a:r>
              <a:rPr lang="en-US" sz="1050" dirty="0" smtClean="0"/>
              <a:t>2010</a:t>
            </a:r>
            <a:endParaRPr lang="en-US" sz="1050" dirty="0"/>
          </a:p>
        </p:txBody>
      </p:sp>
    </p:spTree>
    <p:extLst>
      <p:ext uri="{BB962C8B-B14F-4D97-AF65-F5344CB8AC3E}">
        <p14:creationId xmlns:p14="http://schemas.microsoft.com/office/powerpoint/2010/main" val="40176848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990600"/>
          </a:xfrm>
        </p:spPr>
        <p:txBody>
          <a:bodyPr>
            <a:noAutofit/>
          </a:bodyPr>
          <a:lstStyle/>
          <a:p>
            <a:r>
              <a:rPr lang="en-US" dirty="0" smtClean="0"/>
              <a:t>Grim </a:t>
            </a:r>
            <a:r>
              <a:rPr lang="en-US" dirty="0"/>
              <a:t>P</a:t>
            </a:r>
            <a:r>
              <a:rPr lang="en-US" dirty="0" smtClean="0"/>
              <a:t>icture </a:t>
            </a:r>
            <a:r>
              <a:rPr lang="en-US" dirty="0"/>
              <a:t>of </a:t>
            </a:r>
            <a:r>
              <a:rPr lang="en-US" dirty="0" smtClean="0"/>
              <a:t>Electricity </a:t>
            </a:r>
            <a:r>
              <a:rPr lang="en-US" dirty="0"/>
              <a:t>R</a:t>
            </a:r>
            <a:r>
              <a:rPr lang="en-US" dirty="0" smtClean="0"/>
              <a:t>eliability </a:t>
            </a:r>
            <a:r>
              <a:rPr lang="en-US" dirty="0"/>
              <a:t>in India’s V</a:t>
            </a:r>
            <a:r>
              <a:rPr lang="en-US" dirty="0" smtClean="0"/>
              <a:t>illages</a:t>
            </a:r>
            <a:endParaRPr lang="en-US" dirty="0"/>
          </a:p>
        </p:txBody>
      </p:sp>
      <p:sp>
        <p:nvSpPr>
          <p:cNvPr id="5" name="Content Placeholder 4"/>
          <p:cNvSpPr>
            <a:spLocks noGrp="1"/>
          </p:cNvSpPr>
          <p:nvPr>
            <p:ph idx="1"/>
          </p:nvPr>
        </p:nvSpPr>
        <p:spPr>
          <a:xfrm>
            <a:off x="152400" y="1724025"/>
            <a:ext cx="3810000" cy="2057400"/>
          </a:xfrm>
          <a:prstGeom prst="roundRect">
            <a:avLst>
              <a:gd name="adj" fmla="val 4157"/>
            </a:avLst>
          </a:prstGeom>
          <a:ln>
            <a:solidFill>
              <a:schemeClr val="accent2"/>
            </a:solidFill>
          </a:ln>
        </p:spPr>
        <p:txBody>
          <a:bodyPr vert="horz" rIns="0">
            <a:noAutofit/>
          </a:bodyPr>
          <a:lstStyle/>
          <a:p>
            <a:pPr>
              <a:spcBef>
                <a:spcPts val="0"/>
              </a:spcBef>
            </a:pPr>
            <a:r>
              <a:rPr lang="en-US" sz="1400" dirty="0"/>
              <a:t>Only about 7% of rural households have no outages, and 18 % indicate that they do have power outages for up to four hours per day, but no </a:t>
            </a:r>
            <a:r>
              <a:rPr lang="en-US" sz="1400" dirty="0" smtClean="0"/>
              <a:t>more</a:t>
            </a:r>
            <a:endParaRPr lang="en-US" sz="1400" dirty="0"/>
          </a:p>
          <a:p>
            <a:pPr>
              <a:spcBef>
                <a:spcPts val="0"/>
              </a:spcBef>
            </a:pPr>
            <a:endParaRPr lang="en-US" sz="1400" dirty="0"/>
          </a:p>
          <a:p>
            <a:pPr>
              <a:spcBef>
                <a:spcPts val="0"/>
              </a:spcBef>
            </a:pPr>
            <a:r>
              <a:rPr lang="en-US" sz="1400" dirty="0"/>
              <a:t>Bihar and UP - States with lower electrification rate also face highest hours of outages per </a:t>
            </a:r>
            <a:r>
              <a:rPr lang="en-US" sz="1400" dirty="0" smtClean="0"/>
              <a:t>day</a:t>
            </a:r>
            <a:endParaRPr lang="en-US" sz="1400" dirty="0"/>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12</a:t>
            </a:fld>
            <a:endParaRPr lang="en-US"/>
          </a:p>
        </p:txBody>
      </p:sp>
      <p:sp>
        <p:nvSpPr>
          <p:cNvPr id="20" name="Content Placeholder 4"/>
          <p:cNvSpPr txBox="1">
            <a:spLocks/>
          </p:cNvSpPr>
          <p:nvPr/>
        </p:nvSpPr>
        <p:spPr>
          <a:xfrm>
            <a:off x="5181600" y="4648201"/>
            <a:ext cx="3733800" cy="1066800"/>
          </a:xfrm>
          <a:prstGeom prst="roundRect">
            <a:avLst>
              <a:gd name="adj" fmla="val 4157"/>
            </a:avLst>
          </a:prstGeom>
          <a:ln>
            <a:solidFill>
              <a:schemeClr val="accent2"/>
            </a:solidFill>
          </a:ln>
        </p:spPr>
        <p:txBody>
          <a:bodyPr vert="horz" rIns="0">
            <a:noAutofit/>
          </a:bodyPr>
          <a:lstStyle>
            <a:lvl1pPr marL="320040" indent="-320040" algn="l" rtl="0" eaLnBrk="1" latinLnBrk="0" hangingPunct="1">
              <a:spcBef>
                <a:spcPts val="700"/>
              </a:spcBef>
              <a:buClr>
                <a:schemeClr val="accent2"/>
              </a:buClr>
              <a:buSzPct val="60000"/>
              <a:buFont typeface="Wingdings"/>
              <a:buChar char=""/>
              <a:defRPr kumimoji="0" sz="18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18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18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r>
              <a:rPr lang="en-US" sz="1400" dirty="0" smtClean="0"/>
              <a:t>For </a:t>
            </a:r>
            <a:r>
              <a:rPr lang="en-US" sz="1400" dirty="0"/>
              <a:t>communities that have 1 to 5 hours of service outage the adoption rate is about 72%, compared to over 80% for those with the highest reliability or no outages at all</a:t>
            </a:r>
          </a:p>
        </p:txBody>
      </p:sp>
      <p:sp>
        <p:nvSpPr>
          <p:cNvPr id="7" name="Rectangle 2"/>
          <p:cNvSpPr>
            <a:spLocks noChangeArrowheads="1"/>
          </p:cNvSpPr>
          <p:nvPr/>
        </p:nvSpPr>
        <p:spPr bwMode="auto">
          <a:xfrm>
            <a:off x="-76200" y="3865750"/>
            <a:ext cx="3409908"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bmk="">
                <a:ln>
                  <a:noFill/>
                </a:ln>
                <a:solidFill>
                  <a:schemeClr val="tx1"/>
                </a:solidFill>
                <a:effectLst/>
                <a:latin typeface="Calibri" pitchFamily="34" charset="0"/>
                <a:ea typeface="Times New Roman" pitchFamily="18" charset="0"/>
                <a:cs typeface="Times New Roman" pitchFamily="18" charset="0"/>
              </a:rPr>
              <a:t>Reliability and adoption rate for villages with electricity</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191000"/>
            <a:ext cx="3305175" cy="197167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a:spLocks noChangeArrowheads="1"/>
          </p:cNvSpPr>
          <p:nvPr/>
        </p:nvSpPr>
        <p:spPr bwMode="auto">
          <a:xfrm>
            <a:off x="76200" y="6151180"/>
            <a:ext cx="5181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Source:  India Human Development</a:t>
            </a:r>
            <a:r>
              <a:rPr kumimoji="0" lang="en-US" sz="10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1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Survey 2005.</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Note:  The category 0 = 3.4% of villages; 1-5 = 19.3% of villages, 6-10 = 26.2% of villages, 11-15 = 23.7% of villages, 16-20 = 25.0% of villages and 21-24 = 2.4% of villages.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Chart 9"/>
          <p:cNvGraphicFramePr>
            <a:graphicFrameLocks/>
          </p:cNvGraphicFramePr>
          <p:nvPr>
            <p:extLst>
              <p:ext uri="{D42A27DB-BD31-4B8C-83A1-F6EECF244321}">
                <p14:modId xmlns:p14="http://schemas.microsoft.com/office/powerpoint/2010/main" val="1615831890"/>
              </p:ext>
            </p:extLst>
          </p:nvPr>
        </p:nvGraphicFramePr>
        <p:xfrm>
          <a:off x="4419600" y="1524000"/>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62222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3:</a:t>
            </a:r>
            <a:br>
              <a:rPr lang="en-US" dirty="0" smtClean="0"/>
            </a:br>
            <a:r>
              <a:rPr lang="en-US" dirty="0" smtClean="0"/>
              <a:t>Challenges of RGGVY</a:t>
            </a:r>
            <a:endParaRPr lang="en-US" dirty="0"/>
          </a:p>
        </p:txBody>
      </p:sp>
      <p:sp>
        <p:nvSpPr>
          <p:cNvPr id="4" name="Slide Number Placeholder 3"/>
          <p:cNvSpPr>
            <a:spLocks noGrp="1"/>
          </p:cNvSpPr>
          <p:nvPr>
            <p:ph type="sldNum" sz="quarter" idx="11"/>
          </p:nvPr>
        </p:nvSpPr>
        <p:spPr/>
        <p:txBody>
          <a:bodyPr/>
          <a:lstStyle/>
          <a:p>
            <a:fld id="{5B0B566E-BF78-4823-93A4-6A0EE98DA310}" type="slidenum">
              <a:rPr lang="en-US" smtClean="0"/>
              <a:pPr/>
              <a:t>13</a:t>
            </a:fld>
            <a:endParaRPr lang="en-US"/>
          </a:p>
        </p:txBody>
      </p:sp>
    </p:spTree>
    <p:extLst>
      <p:ext uri="{BB962C8B-B14F-4D97-AF65-F5344CB8AC3E}">
        <p14:creationId xmlns:p14="http://schemas.microsoft.com/office/powerpoint/2010/main" val="2679643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915400" cy="990600"/>
          </a:xfrm>
        </p:spPr>
        <p:txBody>
          <a:bodyPr>
            <a:noAutofit/>
          </a:bodyPr>
          <a:lstStyle/>
          <a:p>
            <a:r>
              <a:rPr lang="en-US" dirty="0" smtClean="0"/>
              <a:t>RGGVY Norms and Exclusions impose implementation challenges</a:t>
            </a:r>
            <a:endParaRPr lang="en-US" dirty="0"/>
          </a:p>
        </p:txBody>
      </p:sp>
      <p:pic>
        <p:nvPicPr>
          <p:cNvPr id="4" name="Picture 8"/>
          <p:cNvPicPr>
            <a:picLocks noChangeAspect="1" noChangeArrowheads="1"/>
          </p:cNvPicPr>
          <p:nvPr/>
        </p:nvPicPr>
        <p:blipFill>
          <a:blip r:embed="rId3" cstate="print"/>
          <a:srcRect/>
          <a:stretch>
            <a:fillRect/>
          </a:stretch>
        </p:blipFill>
        <p:spPr bwMode="auto">
          <a:xfrm>
            <a:off x="4260076" y="2133600"/>
            <a:ext cx="3032244" cy="2667000"/>
          </a:xfrm>
          <a:prstGeom prst="rect">
            <a:avLst/>
          </a:prstGeom>
          <a:noFill/>
          <a:ln w="9525">
            <a:noFill/>
            <a:miter lim="800000"/>
            <a:headEnd/>
            <a:tailEnd/>
          </a:ln>
          <a:effectLst/>
        </p:spPr>
      </p:pic>
      <p:pic>
        <p:nvPicPr>
          <p:cNvPr id="5" name="Picture 3"/>
          <p:cNvPicPr>
            <a:picLocks noChangeAspect="1" noChangeArrowheads="1"/>
          </p:cNvPicPr>
          <p:nvPr/>
        </p:nvPicPr>
        <p:blipFill>
          <a:blip r:embed="rId4" cstate="print"/>
          <a:srcRect/>
          <a:stretch>
            <a:fillRect/>
          </a:stretch>
        </p:blipFill>
        <p:spPr bwMode="auto">
          <a:xfrm>
            <a:off x="7326826" y="2133601"/>
            <a:ext cx="1693529" cy="1333499"/>
          </a:xfrm>
          <a:prstGeom prst="rect">
            <a:avLst/>
          </a:prstGeom>
          <a:noFill/>
          <a:ln w="9525">
            <a:noFill/>
            <a:miter lim="800000"/>
            <a:headEnd/>
            <a:tailEnd/>
          </a:ln>
          <a:effectLst/>
        </p:spPr>
      </p:pic>
      <p:pic>
        <p:nvPicPr>
          <p:cNvPr id="6" name="Picture 5"/>
          <p:cNvPicPr>
            <a:picLocks noChangeAspect="1" noChangeArrowheads="1"/>
          </p:cNvPicPr>
          <p:nvPr/>
        </p:nvPicPr>
        <p:blipFill>
          <a:blip r:embed="rId5" cstate="print"/>
          <a:srcRect/>
          <a:stretch>
            <a:fillRect/>
          </a:stretch>
        </p:blipFill>
        <p:spPr bwMode="auto">
          <a:xfrm>
            <a:off x="7325388" y="3581400"/>
            <a:ext cx="1705155" cy="1219200"/>
          </a:xfrm>
          <a:prstGeom prst="rect">
            <a:avLst/>
          </a:prstGeom>
          <a:noFill/>
          <a:ln w="9525">
            <a:noFill/>
            <a:miter lim="800000"/>
            <a:headEnd/>
            <a:tailEnd/>
          </a:ln>
          <a:effectLst/>
        </p:spPr>
      </p:pic>
      <p:sp>
        <p:nvSpPr>
          <p:cNvPr id="7" name="TextBox 6"/>
          <p:cNvSpPr txBox="1"/>
          <p:nvPr/>
        </p:nvSpPr>
        <p:spPr>
          <a:xfrm>
            <a:off x="4326522" y="4953000"/>
            <a:ext cx="4738401" cy="612934"/>
          </a:xfrm>
          <a:prstGeom prst="roundRect">
            <a:avLst/>
          </a:prstGeom>
          <a:noFill/>
          <a:ln>
            <a:solidFill>
              <a:schemeClr val="accent2"/>
            </a:solidFill>
          </a:ln>
        </p:spPr>
        <p:txBody>
          <a:bodyPr wrap="square" rtlCol="0">
            <a:spAutoFit/>
          </a:bodyPr>
          <a:lstStyle/>
          <a:p>
            <a:r>
              <a:rPr lang="en-US" sz="1000" dirty="0"/>
              <a:t>Connection kit (comprising of a Meter, </a:t>
            </a:r>
            <a:r>
              <a:rPr lang="en-US" sz="1000" dirty="0" smtClean="0"/>
              <a:t>Mechanical Circuit Breaker, </a:t>
            </a:r>
            <a:r>
              <a:rPr lang="en-US" sz="1000" dirty="0"/>
              <a:t>a Switch and a CFL holder with a bulb) when fixed at outer wall (e.g. AP) forces extension of loads, when fixed inside house (e.g. ODISHA) reading meter becomes difficult</a:t>
            </a:r>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14</a:t>
            </a:fld>
            <a:endParaRPr lang="en-US"/>
          </a:p>
        </p:txBody>
      </p:sp>
      <p:sp>
        <p:nvSpPr>
          <p:cNvPr id="8" name="Content Placeholder 3"/>
          <p:cNvSpPr>
            <a:spLocks noGrp="1"/>
          </p:cNvSpPr>
          <p:nvPr>
            <p:ph sz="quarter" idx="1"/>
          </p:nvPr>
        </p:nvSpPr>
        <p:spPr>
          <a:xfrm>
            <a:off x="-17253" y="1600200"/>
            <a:ext cx="4187952" cy="5181600"/>
          </a:xfrm>
        </p:spPr>
        <p:style>
          <a:lnRef idx="2">
            <a:schemeClr val="accent6"/>
          </a:lnRef>
          <a:fillRef idx="1">
            <a:schemeClr val="lt1"/>
          </a:fillRef>
          <a:effectRef idx="0">
            <a:schemeClr val="accent6"/>
          </a:effectRef>
          <a:fontRef idx="minor">
            <a:schemeClr val="dk1"/>
          </a:fontRef>
        </p:style>
        <p:txBody>
          <a:bodyPr>
            <a:normAutofit fontScale="92500" lnSpcReduction="20000"/>
          </a:bodyPr>
          <a:lstStyle/>
          <a:p>
            <a:r>
              <a:rPr lang="en-US" dirty="0" smtClean="0"/>
              <a:t>Central Public Sector Agencies </a:t>
            </a:r>
            <a:r>
              <a:rPr lang="en-US" dirty="0"/>
              <a:t>engaged in RGGVY </a:t>
            </a:r>
            <a:r>
              <a:rPr lang="en-US" dirty="0" smtClean="0"/>
              <a:t>lack </a:t>
            </a:r>
            <a:r>
              <a:rPr lang="en-US" dirty="0"/>
              <a:t>expertise in distribution projects and awareness of the local geographical and socio-economic context. </a:t>
            </a:r>
            <a:endParaRPr lang="en-US" dirty="0" smtClean="0"/>
          </a:p>
          <a:p>
            <a:r>
              <a:rPr lang="en-US" dirty="0" smtClean="0"/>
              <a:t>State utilities engaged in RGGVY have lacked </a:t>
            </a:r>
            <a:r>
              <a:rPr lang="en-US" dirty="0"/>
              <a:t>the project management expertise and </a:t>
            </a:r>
            <a:r>
              <a:rPr lang="en-US" dirty="0" smtClean="0"/>
              <a:t>large </a:t>
            </a:r>
            <a:r>
              <a:rPr lang="en-US" dirty="0"/>
              <a:t>manpower </a:t>
            </a:r>
            <a:r>
              <a:rPr lang="en-US" dirty="0" smtClean="0"/>
              <a:t> </a:t>
            </a:r>
          </a:p>
          <a:p>
            <a:r>
              <a:rPr lang="en-US" dirty="0" smtClean="0"/>
              <a:t>RGGVY’s </a:t>
            </a:r>
            <a:r>
              <a:rPr lang="en-US" dirty="0"/>
              <a:t>provision of free connections only to BPL households has also challenged the timely and cost-effective completion of RGGVY projects. </a:t>
            </a:r>
            <a:endParaRPr lang="en-US" dirty="0" smtClean="0"/>
          </a:p>
          <a:p>
            <a:r>
              <a:rPr lang="en-US" dirty="0"/>
              <a:t>The </a:t>
            </a:r>
            <a:r>
              <a:rPr lang="en-US" dirty="0" smtClean="0"/>
              <a:t>REC cost norms </a:t>
            </a:r>
            <a:r>
              <a:rPr lang="en-US" dirty="0"/>
              <a:t>were highly standardized and did not vary by </a:t>
            </a:r>
            <a:r>
              <a:rPr lang="en-US" dirty="0" smtClean="0"/>
              <a:t>geography, </a:t>
            </a:r>
            <a:r>
              <a:rPr lang="en-US" dirty="0"/>
              <a:t>cost of living, or other significant local factors </a:t>
            </a:r>
            <a:endParaRPr lang="en-US" dirty="0" smtClean="0"/>
          </a:p>
          <a:p>
            <a:r>
              <a:rPr lang="en-US" dirty="0" smtClean="0"/>
              <a:t>Many </a:t>
            </a:r>
            <a:r>
              <a:rPr lang="en-US" dirty="0"/>
              <a:t>states have installed transformers that do not have adequate capacity to accommodate the full village load</a:t>
            </a:r>
            <a:endParaRPr lang="en-US" sz="1400" dirty="0"/>
          </a:p>
          <a:p>
            <a:r>
              <a:rPr lang="en-US" dirty="0" smtClean="0"/>
              <a:t>Most households charged on estimated basis and meters are often not installed</a:t>
            </a:r>
            <a:endParaRPr lang="en-US" dirty="0"/>
          </a:p>
        </p:txBody>
      </p:sp>
    </p:spTree>
    <p:extLst>
      <p:ext uri="{BB962C8B-B14F-4D97-AF65-F5344CB8AC3E}">
        <p14:creationId xmlns:p14="http://schemas.microsoft.com/office/powerpoint/2010/main" val="12283675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Rural Electrification is not Commercially Viable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15</a:t>
            </a:fld>
            <a:endParaRPr lang="en-US"/>
          </a:p>
        </p:txBody>
      </p:sp>
      <p:sp>
        <p:nvSpPr>
          <p:cNvPr id="13" name="Rectangle 12"/>
          <p:cNvSpPr/>
          <p:nvPr/>
        </p:nvSpPr>
        <p:spPr>
          <a:xfrm>
            <a:off x="228600" y="1846052"/>
            <a:ext cx="4648200" cy="4249948"/>
          </a:xfrm>
          <a:prstGeom prst="rect">
            <a:avLst/>
          </a:prstGeom>
          <a:ln/>
          <a:extLst/>
        </p:spPr>
        <p:style>
          <a:lnRef idx="2">
            <a:schemeClr val="accent4"/>
          </a:lnRef>
          <a:fillRef idx="1">
            <a:schemeClr val="lt1"/>
          </a:fillRef>
          <a:effectRef idx="0">
            <a:schemeClr val="accent4"/>
          </a:effectRef>
          <a:fontRef idx="minor">
            <a:schemeClr val="dk1"/>
          </a:fontRef>
        </p:style>
        <p:txBody>
          <a:bodyPr lIns="90000"/>
          <a:lstStyle/>
          <a:p>
            <a:pPr marL="285750" indent="-285750">
              <a:buFont typeface="Arial" pitchFamily="34" charset="0"/>
              <a:buChar char="•"/>
            </a:pPr>
            <a:endParaRPr lang="en-US" sz="1600" dirty="0"/>
          </a:p>
          <a:p>
            <a:pPr marL="285750" indent="-285750">
              <a:buFont typeface="Arial" pitchFamily="34" charset="0"/>
              <a:buChar char="•"/>
            </a:pPr>
            <a:r>
              <a:rPr lang="en-US" sz="1600" dirty="0" smtClean="0"/>
              <a:t>The revenue billed to customers  </a:t>
            </a:r>
            <a:r>
              <a:rPr lang="en-US" sz="1600" dirty="0"/>
              <a:t>typically do not cover the full cost of providing rural supply. </a:t>
            </a:r>
          </a:p>
          <a:p>
            <a:pPr marL="742950" lvl="1" indent="-285750">
              <a:buFont typeface="Arial" pitchFamily="34" charset="0"/>
              <a:buChar char="•"/>
            </a:pPr>
            <a:r>
              <a:rPr lang="en-US" sz="1600" dirty="0" smtClean="0"/>
              <a:t>Average </a:t>
            </a:r>
            <a:r>
              <a:rPr lang="en-US" sz="1600" dirty="0"/>
              <a:t>revenue billed to rural consumers was between 16 and 65 percent of the estimated cost of rural supply </a:t>
            </a:r>
            <a:endParaRPr lang="en-US" sz="1600" dirty="0" smtClean="0"/>
          </a:p>
          <a:p>
            <a:pPr marL="742950" lvl="1" indent="-285750">
              <a:buFont typeface="Arial" pitchFamily="34" charset="0"/>
              <a:buChar char="•"/>
            </a:pPr>
            <a:r>
              <a:rPr lang="en-US" sz="1600" dirty="0"/>
              <a:t>T</a:t>
            </a:r>
            <a:r>
              <a:rPr lang="en-US" sz="1600" dirty="0" smtClean="0"/>
              <a:t>he </a:t>
            </a:r>
            <a:r>
              <a:rPr lang="en-US" sz="1600" dirty="0"/>
              <a:t>loss to the utility to supply rural consumers is about </a:t>
            </a:r>
            <a:r>
              <a:rPr lang="en-US" sz="1600" dirty="0" err="1"/>
              <a:t>Rs</a:t>
            </a:r>
            <a:r>
              <a:rPr lang="en-US" sz="1600" dirty="0"/>
              <a:t> </a:t>
            </a:r>
            <a:r>
              <a:rPr lang="en-US" sz="1600" dirty="0" smtClean="0"/>
              <a:t>3.6/kWh ($ 0.08). </a:t>
            </a:r>
            <a:endParaRPr lang="en-US" sz="1600" dirty="0"/>
          </a:p>
          <a:p>
            <a:pPr marL="742950" lvl="1" indent="-285750">
              <a:buFont typeface="Arial" pitchFamily="34" charset="0"/>
              <a:buChar char="•"/>
            </a:pPr>
            <a:r>
              <a:rPr lang="en-US" sz="1600" dirty="0" smtClean="0"/>
              <a:t>Highest loss is in </a:t>
            </a:r>
            <a:r>
              <a:rPr lang="en-US" sz="1600" dirty="0" err="1" smtClean="0"/>
              <a:t>Rs</a:t>
            </a:r>
            <a:r>
              <a:rPr lang="en-US" sz="1600" dirty="0" smtClean="0"/>
              <a:t> 7.5/kWh ($0.18) in Bihar – the state with the lowest access rate </a:t>
            </a:r>
          </a:p>
          <a:p>
            <a:pPr marL="742950" lvl="1" indent="-285750">
              <a:buFont typeface="Arial" pitchFamily="34" charset="0"/>
              <a:buChar char="•"/>
            </a:pPr>
            <a:endParaRPr lang="en-US" sz="1600" dirty="0"/>
          </a:p>
          <a:p>
            <a:pPr marL="285750" indent="-285750">
              <a:buFont typeface="Arial" pitchFamily="34" charset="0"/>
              <a:buChar char="•"/>
            </a:pPr>
            <a:r>
              <a:rPr lang="en-US" sz="1600" dirty="0"/>
              <a:t>The total burden from serving rural consumers in 2010 was just under </a:t>
            </a:r>
            <a:r>
              <a:rPr lang="en-US" sz="1600" dirty="0" err="1" smtClean="0"/>
              <a:t>Rs</a:t>
            </a:r>
            <a:r>
              <a:rPr lang="en-US" sz="1600" dirty="0" smtClean="0"/>
              <a:t> </a:t>
            </a:r>
            <a:r>
              <a:rPr lang="en-US" sz="1600" dirty="0"/>
              <a:t>200 ($4.4) billion </a:t>
            </a:r>
            <a:endParaRPr lang="en-US" sz="1600" dirty="0" smtClean="0"/>
          </a:p>
          <a:p>
            <a:pPr marL="285750" indent="-285750">
              <a:buFont typeface="Arial" pitchFamily="34" charset="0"/>
              <a:buChar char="•"/>
            </a:pPr>
            <a:endParaRPr lang="en-US" sz="1600" dirty="0" smtClean="0"/>
          </a:p>
          <a:p>
            <a:pPr marL="285750" indent="-285750">
              <a:buFont typeface="Arial" pitchFamily="34" charset="0"/>
              <a:buChar char="•"/>
            </a:pPr>
            <a:r>
              <a:rPr lang="en-US" sz="1600" dirty="0" smtClean="0"/>
              <a:t>The financial burden from serving rural consumers is the highest in states such as Tamil Nadu, UP, Bihar, Andhra Pradesh</a:t>
            </a:r>
            <a:r>
              <a:rPr lang="en-US" sz="1600" b="1" dirty="0"/>
              <a:t> </a:t>
            </a:r>
          </a:p>
          <a:p>
            <a:r>
              <a:rPr lang="en-US" sz="1600" b="1" dirty="0"/>
              <a:t> </a:t>
            </a:r>
          </a:p>
          <a:p>
            <a:r>
              <a:rPr lang="en-US" sz="1600" b="1" dirty="0"/>
              <a:t> </a:t>
            </a:r>
          </a:p>
        </p:txBody>
      </p:sp>
      <p:grpSp>
        <p:nvGrpSpPr>
          <p:cNvPr id="6" name="Group 5"/>
          <p:cNvGrpSpPr/>
          <p:nvPr/>
        </p:nvGrpSpPr>
        <p:grpSpPr>
          <a:xfrm>
            <a:off x="5424577" y="1524000"/>
            <a:ext cx="3170475" cy="2632730"/>
            <a:chOff x="5424576" y="1524000"/>
            <a:chExt cx="3692663" cy="3995410"/>
          </a:xfrm>
        </p:grpSpPr>
        <p:pic>
          <p:nvPicPr>
            <p:cNvPr id="5" name="Picture 4"/>
            <p:cNvPicPr/>
            <p:nvPr/>
          </p:nvPicPr>
          <p:blipFill>
            <a:blip r:embed="rId3" cstate="print"/>
            <a:srcRect/>
            <a:stretch>
              <a:fillRect/>
            </a:stretch>
          </p:blipFill>
          <p:spPr bwMode="auto">
            <a:xfrm>
              <a:off x="5538789" y="2362200"/>
              <a:ext cx="3578450" cy="2605524"/>
            </a:xfrm>
            <a:prstGeom prst="rect">
              <a:avLst/>
            </a:prstGeom>
            <a:noFill/>
            <a:ln w="9525">
              <a:noFill/>
              <a:miter lim="800000"/>
              <a:headEnd/>
              <a:tailEnd/>
            </a:ln>
          </p:spPr>
        </p:pic>
        <p:grpSp>
          <p:nvGrpSpPr>
            <p:cNvPr id="4" name="Group 3"/>
            <p:cNvGrpSpPr/>
            <p:nvPr/>
          </p:nvGrpSpPr>
          <p:grpSpPr>
            <a:xfrm>
              <a:off x="5424576" y="1524000"/>
              <a:ext cx="3640365" cy="3995410"/>
              <a:chOff x="5424577" y="2133600"/>
              <a:chExt cx="3640365" cy="3995410"/>
            </a:xfrm>
          </p:grpSpPr>
          <p:sp>
            <p:nvSpPr>
              <p:cNvPr id="7" name="Rectangle 6"/>
              <p:cNvSpPr/>
              <p:nvPr/>
            </p:nvSpPr>
            <p:spPr>
              <a:xfrm>
                <a:off x="5450908" y="2412157"/>
                <a:ext cx="3587703" cy="420371"/>
              </a:xfrm>
              <a:prstGeom prst="rect">
                <a:avLst/>
              </a:prstGeom>
            </p:spPr>
            <p:txBody>
              <a:bodyPr wrap="square">
                <a:spAutoFit/>
              </a:bodyPr>
              <a:lstStyle/>
              <a:p>
                <a:pPr algn="ctr"/>
                <a:r>
                  <a:rPr lang="en-US" sz="1200" b="1" dirty="0" smtClean="0"/>
                  <a:t>Revenues </a:t>
                </a:r>
                <a:r>
                  <a:rPr lang="en-US" sz="1200" b="1" dirty="0"/>
                  <a:t>and Costs of Rural Service Delivery</a:t>
                </a:r>
              </a:p>
            </p:txBody>
          </p:sp>
          <p:sp>
            <p:nvSpPr>
              <p:cNvPr id="8" name="Rectangle 7"/>
              <p:cNvSpPr/>
              <p:nvPr/>
            </p:nvSpPr>
            <p:spPr>
              <a:xfrm>
                <a:off x="5867400" y="5867400"/>
                <a:ext cx="2393604" cy="261610"/>
              </a:xfrm>
              <a:prstGeom prst="rect">
                <a:avLst/>
              </a:prstGeom>
            </p:spPr>
            <p:txBody>
              <a:bodyPr wrap="none">
                <a:spAutoFit/>
              </a:bodyPr>
              <a:lstStyle/>
              <a:p>
                <a:r>
                  <a:rPr lang="en-US" sz="1100" i="1" dirty="0"/>
                  <a:t>Source:</a:t>
                </a:r>
                <a:r>
                  <a:rPr lang="en-US" sz="1100" dirty="0"/>
                  <a:t> PricewaterhouseCoopers, 2012</a:t>
                </a:r>
              </a:p>
            </p:txBody>
          </p:sp>
          <p:sp>
            <p:nvSpPr>
              <p:cNvPr id="14" name="Rounded Rectangle 13"/>
              <p:cNvSpPr/>
              <p:nvPr/>
            </p:nvSpPr>
            <p:spPr>
              <a:xfrm>
                <a:off x="5424577" y="2133600"/>
                <a:ext cx="3640365" cy="358140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pic>
        <p:nvPicPr>
          <p:cNvPr id="12" name="Picture 11"/>
          <p:cNvPicPr/>
          <p:nvPr/>
        </p:nvPicPr>
        <p:blipFill>
          <a:blip r:embed="rId4" cstate="print"/>
          <a:srcRect/>
          <a:stretch>
            <a:fillRect/>
          </a:stretch>
        </p:blipFill>
        <p:spPr bwMode="auto">
          <a:xfrm>
            <a:off x="5161878" y="4800600"/>
            <a:ext cx="3741420" cy="2194560"/>
          </a:xfrm>
          <a:prstGeom prst="rect">
            <a:avLst/>
          </a:prstGeom>
          <a:noFill/>
          <a:ln w="9525">
            <a:noFill/>
            <a:miter lim="800000"/>
            <a:headEnd/>
            <a:tailEnd/>
          </a:ln>
        </p:spPr>
      </p:pic>
      <p:sp>
        <p:nvSpPr>
          <p:cNvPr id="9" name="Rectangle 8"/>
          <p:cNvSpPr/>
          <p:nvPr/>
        </p:nvSpPr>
        <p:spPr>
          <a:xfrm>
            <a:off x="5160440" y="4451307"/>
            <a:ext cx="4572000" cy="276999"/>
          </a:xfrm>
          <a:prstGeom prst="rect">
            <a:avLst/>
          </a:prstGeom>
        </p:spPr>
        <p:txBody>
          <a:bodyPr>
            <a:spAutoFit/>
          </a:bodyPr>
          <a:lstStyle/>
          <a:p>
            <a:r>
              <a:rPr lang="en-US" sz="1200" dirty="0"/>
              <a:t> </a:t>
            </a:r>
            <a:r>
              <a:rPr lang="en-US" sz="1200" b="1" dirty="0"/>
              <a:t>Financial Burden from Serving Rural Consumers (2010)</a:t>
            </a:r>
          </a:p>
        </p:txBody>
      </p:sp>
    </p:spTree>
    <p:extLst>
      <p:ext uri="{BB962C8B-B14F-4D97-AF65-F5344CB8AC3E}">
        <p14:creationId xmlns:p14="http://schemas.microsoft.com/office/powerpoint/2010/main" val="166618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13648" cy="990600"/>
          </a:xfrm>
        </p:spPr>
        <p:txBody>
          <a:bodyPr>
            <a:noAutofit/>
          </a:bodyPr>
          <a:lstStyle/>
          <a:p>
            <a:r>
              <a:rPr lang="en-GB" dirty="0" smtClean="0"/>
              <a:t>Private sector participation in rural electrification is limited</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16</a:t>
            </a:fld>
            <a:endParaRPr lang="en-US"/>
          </a:p>
        </p:txBody>
      </p:sp>
      <p:sp>
        <p:nvSpPr>
          <p:cNvPr id="6" name="Content Placeholder 5"/>
          <p:cNvSpPr>
            <a:spLocks noGrp="1"/>
          </p:cNvSpPr>
          <p:nvPr>
            <p:ph sz="quarter" idx="1"/>
          </p:nvPr>
        </p:nvSpPr>
        <p:spPr/>
        <p:txBody>
          <a:bodyPr/>
          <a:lstStyle/>
          <a:p>
            <a:r>
              <a:rPr lang="en-GB" dirty="0"/>
              <a:t>There are more than 37,000 rural franchisees in operation, covering more than 216,000 villages across 18 States in the </a:t>
            </a:r>
            <a:r>
              <a:rPr lang="en-GB" dirty="0" smtClean="0"/>
              <a:t>country</a:t>
            </a:r>
          </a:p>
          <a:p>
            <a:r>
              <a:rPr lang="en-GB" dirty="0" smtClean="0"/>
              <a:t>An overwhelming majority are revenue collection franchisees</a:t>
            </a:r>
          </a:p>
          <a:p>
            <a:r>
              <a:rPr lang="en-GB" dirty="0" smtClean="0"/>
              <a:t>There are a few ‘input-based</a:t>
            </a:r>
            <a:r>
              <a:rPr lang="en-GB" dirty="0"/>
              <a:t>’ franchises, where the franchisee purchases the energy that is input into the franchise area, and then resells that energy to </a:t>
            </a:r>
            <a:r>
              <a:rPr lang="en-GB" dirty="0" smtClean="0"/>
              <a:t>consumers</a:t>
            </a:r>
          </a:p>
          <a:p>
            <a:r>
              <a:rPr lang="en-GB" dirty="0"/>
              <a:t>The most notable </a:t>
            </a:r>
            <a:r>
              <a:rPr lang="en-GB" dirty="0" smtClean="0"/>
              <a:t>version </a:t>
            </a:r>
            <a:r>
              <a:rPr lang="en-GB" dirty="0"/>
              <a:t>for the rural input-based approach is the Single Point Power Supply </a:t>
            </a:r>
            <a:r>
              <a:rPr lang="en-GB" dirty="0" smtClean="0"/>
              <a:t>scheme </a:t>
            </a:r>
          </a:p>
          <a:p>
            <a:r>
              <a:rPr lang="en-GB" dirty="0"/>
              <a:t>The rural SPPS franchisee sells power to consumers at tariffs approved by the regulator, and pays a fixed fee to the distribution licensee. </a:t>
            </a:r>
            <a:endParaRPr lang="en-US" dirty="0"/>
          </a:p>
        </p:txBody>
      </p:sp>
    </p:spTree>
    <p:extLst>
      <p:ext uri="{BB962C8B-B14F-4D97-AF65-F5344CB8AC3E}">
        <p14:creationId xmlns:p14="http://schemas.microsoft.com/office/powerpoint/2010/main" val="2274051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Lessons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17</a:t>
            </a:fld>
            <a:endParaRPr lang="en-US"/>
          </a:p>
        </p:txBody>
      </p:sp>
      <p:sp>
        <p:nvSpPr>
          <p:cNvPr id="4" name="Content Placeholder 3"/>
          <p:cNvSpPr>
            <a:spLocks noGrp="1"/>
          </p:cNvSpPr>
          <p:nvPr>
            <p:ph sz="quarter" idx="1"/>
          </p:nvPr>
        </p:nvSpPr>
        <p:spPr/>
        <p:txBody>
          <a:bodyPr/>
          <a:lstStyle/>
          <a:p>
            <a:pPr marL="0" indent="0">
              <a:buNone/>
            </a:pPr>
            <a:r>
              <a:rPr lang="en-US" dirty="0" smtClean="0"/>
              <a:t>What to take away from Indian experience</a:t>
            </a:r>
          </a:p>
          <a:p>
            <a:r>
              <a:rPr lang="en-US" dirty="0" smtClean="0"/>
              <a:t>National vision and policy framework</a:t>
            </a:r>
          </a:p>
          <a:p>
            <a:r>
              <a:rPr lang="en-US" dirty="0" smtClean="0"/>
              <a:t>Integrated capital funding mandate</a:t>
            </a:r>
          </a:p>
          <a:p>
            <a:r>
              <a:rPr lang="en-US" dirty="0" smtClean="0"/>
              <a:t>Project management and quality control framework</a:t>
            </a:r>
          </a:p>
          <a:p>
            <a:r>
              <a:rPr lang="en-US" dirty="0" smtClean="0"/>
              <a:t>Free connections to poorest consumers</a:t>
            </a:r>
          </a:p>
          <a:p>
            <a:pPr marL="0" indent="0">
              <a:buNone/>
            </a:pPr>
            <a:endParaRPr lang="en-US" dirty="0" smtClean="0"/>
          </a:p>
          <a:p>
            <a:pPr marL="0" indent="0">
              <a:buNone/>
            </a:pPr>
            <a:r>
              <a:rPr lang="en-US" dirty="0" smtClean="0"/>
              <a:t>What NOT to take away from Indian experience</a:t>
            </a:r>
          </a:p>
          <a:p>
            <a:r>
              <a:rPr lang="en-US" dirty="0" smtClean="0"/>
              <a:t>Role of planning</a:t>
            </a:r>
          </a:p>
          <a:p>
            <a:r>
              <a:rPr lang="en-US" dirty="0" smtClean="0"/>
              <a:t>Clear allocation of roles and responsibilities</a:t>
            </a:r>
          </a:p>
          <a:p>
            <a:r>
              <a:rPr lang="en-US" dirty="0" smtClean="0"/>
              <a:t>Importance of physical and commercial sustainability</a:t>
            </a:r>
          </a:p>
          <a:p>
            <a:r>
              <a:rPr lang="en-US" dirty="0" smtClean="0"/>
              <a:t>Artificial distinction of consumers based on poverty line</a:t>
            </a:r>
          </a:p>
          <a:p>
            <a:r>
              <a:rPr lang="en-US" dirty="0" smtClean="0"/>
              <a:t>Huge spread of infrastructure but poor electricity supply </a:t>
            </a:r>
            <a:endParaRPr lang="en-US" dirty="0"/>
          </a:p>
        </p:txBody>
      </p:sp>
    </p:spTree>
    <p:extLst>
      <p:ext uri="{BB962C8B-B14F-4D97-AF65-F5344CB8AC3E}">
        <p14:creationId xmlns:p14="http://schemas.microsoft.com/office/powerpoint/2010/main" val="3624868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04800" y="2743200"/>
            <a:ext cx="8189913" cy="1673225"/>
          </a:xfrm>
        </p:spPr>
        <p:txBody>
          <a:bodyPr>
            <a:noAutofit/>
          </a:bodyPr>
          <a:lstStyle/>
          <a:p>
            <a:pPr marL="571500" lvl="1" indent="-252413"/>
            <a:r>
              <a:rPr lang="en-US" sz="2800" dirty="0" smtClean="0"/>
              <a:t>Section 1: Policies, Vision, and Institutional Structure</a:t>
            </a:r>
            <a:endParaRPr lang="en-US" sz="2800" dirty="0"/>
          </a:p>
          <a:p>
            <a:pPr marL="571500" lvl="1" indent="-252413"/>
            <a:r>
              <a:rPr lang="en-US" sz="2800" dirty="0"/>
              <a:t>Section </a:t>
            </a:r>
            <a:r>
              <a:rPr lang="en-US" sz="2800" dirty="0" smtClean="0"/>
              <a:t>2: </a:t>
            </a:r>
            <a:r>
              <a:rPr lang="en-US" sz="2800" dirty="0"/>
              <a:t>Achievements </a:t>
            </a:r>
            <a:r>
              <a:rPr lang="en-US" sz="2800" dirty="0" smtClean="0"/>
              <a:t>and Current Status</a:t>
            </a:r>
          </a:p>
          <a:p>
            <a:pPr marL="571500" lvl="1" indent="-252413"/>
            <a:r>
              <a:rPr lang="en-US" sz="2800" dirty="0" smtClean="0"/>
              <a:t>Section 3: Challenges of RGGVY</a:t>
            </a:r>
          </a:p>
        </p:txBody>
      </p:sp>
      <p:sp>
        <p:nvSpPr>
          <p:cNvPr id="3" name="Title 2"/>
          <p:cNvSpPr>
            <a:spLocks noGrp="1"/>
          </p:cNvSpPr>
          <p:nvPr>
            <p:ph type="title"/>
          </p:nvPr>
        </p:nvSpPr>
        <p:spPr/>
        <p:txBody>
          <a:bodyPr>
            <a:normAutofit fontScale="90000"/>
          </a:bodyPr>
          <a:lstStyle/>
          <a:p>
            <a:r>
              <a:rPr lang="en-US" dirty="0"/>
              <a:t>Agenda for this presentation</a:t>
            </a:r>
            <a:br>
              <a:rPr lang="en-US" dirty="0"/>
            </a:br>
            <a:endParaRPr lang="en-US" dirty="0"/>
          </a:p>
        </p:txBody>
      </p:sp>
      <p:sp>
        <p:nvSpPr>
          <p:cNvPr id="4" name="Slide Number Placeholder 3"/>
          <p:cNvSpPr>
            <a:spLocks noGrp="1"/>
          </p:cNvSpPr>
          <p:nvPr>
            <p:ph type="sldNum" sz="quarter" idx="11"/>
          </p:nvPr>
        </p:nvSpPr>
        <p:spPr/>
        <p:txBody>
          <a:bodyPr/>
          <a:lstStyle/>
          <a:p>
            <a:fld id="{5B0B566E-BF78-4823-93A4-6A0EE98DA310}" type="slidenum">
              <a:rPr lang="en-US" smtClean="0"/>
              <a:pPr/>
              <a:t>2</a:t>
            </a:fld>
            <a:endParaRPr lang="en-US"/>
          </a:p>
        </p:txBody>
      </p:sp>
    </p:spTree>
    <p:extLst>
      <p:ext uri="{BB962C8B-B14F-4D97-AF65-F5344CB8AC3E}">
        <p14:creationId xmlns:p14="http://schemas.microsoft.com/office/powerpoint/2010/main" val="24561441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1:</a:t>
            </a:r>
            <a:br>
              <a:rPr lang="en-US" dirty="0" smtClean="0"/>
            </a:br>
            <a:r>
              <a:rPr lang="en-US" dirty="0" smtClean="0"/>
              <a:t>Policies, Vision, and Institutional Structure</a:t>
            </a:r>
            <a:endParaRPr lang="en-US" dirty="0"/>
          </a:p>
        </p:txBody>
      </p:sp>
      <p:sp>
        <p:nvSpPr>
          <p:cNvPr id="4" name="Slide Number Placeholder 3"/>
          <p:cNvSpPr>
            <a:spLocks noGrp="1"/>
          </p:cNvSpPr>
          <p:nvPr>
            <p:ph type="sldNum" sz="quarter" idx="11"/>
          </p:nvPr>
        </p:nvSpPr>
        <p:spPr/>
        <p:txBody>
          <a:bodyPr/>
          <a:lstStyle/>
          <a:p>
            <a:fld id="{5B0B566E-BF78-4823-93A4-6A0EE98DA310}" type="slidenum">
              <a:rPr lang="en-US" smtClean="0"/>
              <a:pPr/>
              <a:t>3</a:t>
            </a:fld>
            <a:endParaRPr lang="en-US"/>
          </a:p>
        </p:txBody>
      </p:sp>
    </p:spTree>
    <p:extLst>
      <p:ext uri="{BB962C8B-B14F-4D97-AF65-F5344CB8AC3E}">
        <p14:creationId xmlns:p14="http://schemas.microsoft.com/office/powerpoint/2010/main" val="672161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37448" cy="990600"/>
          </a:xfrm>
        </p:spPr>
        <p:txBody>
          <a:bodyPr>
            <a:normAutofit/>
          </a:bodyPr>
          <a:lstStyle/>
          <a:p>
            <a:r>
              <a:rPr lang="en-US" dirty="0" smtClean="0"/>
              <a:t>Visions and Policies to Support Rural Electrification</a:t>
            </a:r>
            <a:endParaRPr lang="en-US" dirty="0"/>
          </a:p>
        </p:txBody>
      </p:sp>
      <p:sp>
        <p:nvSpPr>
          <p:cNvPr id="3" name="Slide Number Placeholder 2"/>
          <p:cNvSpPr>
            <a:spLocks noGrp="1"/>
          </p:cNvSpPr>
          <p:nvPr>
            <p:ph type="sldNum" sz="quarter" idx="12"/>
          </p:nvPr>
        </p:nvSpPr>
        <p:spPr>
          <a:xfrm>
            <a:off x="0" y="1260474"/>
            <a:ext cx="533400" cy="244476"/>
          </a:xfrm>
        </p:spPr>
        <p:txBody>
          <a:bodyPr>
            <a:normAutofit fontScale="85000" lnSpcReduction="20000"/>
          </a:bodyPr>
          <a:lstStyle/>
          <a:p>
            <a:fld id="{5B0B566E-BF78-4823-93A4-6A0EE98DA310}" type="slidenum">
              <a:rPr lang="en-US" smtClean="0"/>
              <a:pPr/>
              <a:t>4</a:t>
            </a:fld>
            <a:endParaRPr lang="en-US"/>
          </a:p>
        </p:txBody>
      </p:sp>
      <p:pic>
        <p:nvPicPr>
          <p:cNvPr id="15" name="Picture 14"/>
          <p:cNvPicPr/>
          <p:nvPr/>
        </p:nvPicPr>
        <p:blipFill>
          <a:blip r:embed="rId3" cstate="print"/>
          <a:srcRect/>
          <a:stretch>
            <a:fillRect/>
          </a:stretch>
        </p:blipFill>
        <p:spPr bwMode="auto">
          <a:xfrm>
            <a:off x="266700" y="1676400"/>
            <a:ext cx="8762999" cy="1955800"/>
          </a:xfrm>
          <a:prstGeom prst="rect">
            <a:avLst/>
          </a:prstGeom>
          <a:noFill/>
          <a:ln w="9525">
            <a:noFill/>
            <a:miter lim="800000"/>
            <a:headEnd/>
            <a:tailEnd/>
          </a:ln>
        </p:spPr>
      </p:pic>
      <p:sp>
        <p:nvSpPr>
          <p:cNvPr id="4" name="TextBox 3"/>
          <p:cNvSpPr txBox="1"/>
          <p:nvPr/>
        </p:nvSpPr>
        <p:spPr>
          <a:xfrm>
            <a:off x="152401" y="6324600"/>
            <a:ext cx="8839200" cy="369332"/>
          </a:xfrm>
          <a:prstGeom prst="rect">
            <a:avLst/>
          </a:prstGeom>
          <a:solidFill>
            <a:schemeClr val="accent2"/>
          </a:solidFill>
        </p:spPr>
        <p:txBody>
          <a:bodyPr wrap="square" rtlCol="0">
            <a:spAutoFit/>
          </a:bodyPr>
          <a:lstStyle/>
          <a:p>
            <a:r>
              <a:rPr lang="en-US" sz="900" dirty="0" smtClean="0"/>
              <a:t>Note REC – Rural Electrification Corporation; </a:t>
            </a:r>
            <a:r>
              <a:rPr lang="en-US" sz="900" dirty="0" err="1" smtClean="0"/>
              <a:t>MoP</a:t>
            </a:r>
            <a:r>
              <a:rPr lang="en-US" sz="900" dirty="0" smtClean="0"/>
              <a:t> – Ministry of Power; MNRE – Ministry of New and Renewable Energy</a:t>
            </a:r>
            <a:r>
              <a:rPr lang="en-US" sz="900" dirty="0"/>
              <a:t>, </a:t>
            </a:r>
            <a:r>
              <a:rPr lang="en-US" sz="900" dirty="0" smtClean="0"/>
              <a:t>RGGVY </a:t>
            </a:r>
            <a:r>
              <a:rPr lang="en-US" sz="900" dirty="0"/>
              <a:t>– </a:t>
            </a:r>
            <a:r>
              <a:rPr lang="en-US" sz="900" dirty="0" smtClean="0"/>
              <a:t>Rajiv </a:t>
            </a:r>
            <a:r>
              <a:rPr lang="en-US" sz="900" dirty="0"/>
              <a:t>Gandhi </a:t>
            </a:r>
            <a:r>
              <a:rPr lang="en-US" sz="900" dirty="0" err="1"/>
              <a:t>Grameen</a:t>
            </a:r>
            <a:r>
              <a:rPr lang="en-US" sz="900" dirty="0"/>
              <a:t> </a:t>
            </a:r>
            <a:r>
              <a:rPr lang="en-US" sz="900" dirty="0" err="1"/>
              <a:t>Vidyutikaran</a:t>
            </a:r>
            <a:r>
              <a:rPr lang="en-US" sz="900" dirty="0"/>
              <a:t> </a:t>
            </a:r>
            <a:r>
              <a:rPr lang="en-US" sz="900" dirty="0" err="1"/>
              <a:t>Yojana</a:t>
            </a:r>
            <a:r>
              <a:rPr lang="en-US" sz="900" dirty="0"/>
              <a:t> ,  </a:t>
            </a:r>
            <a:r>
              <a:rPr lang="en-US" sz="900" dirty="0" smtClean="0"/>
              <a:t>AREP</a:t>
            </a:r>
            <a:r>
              <a:rPr lang="en-US" sz="900" dirty="0"/>
              <a:t> –</a:t>
            </a:r>
            <a:r>
              <a:rPr lang="en-US" sz="900" dirty="0" smtClean="0"/>
              <a:t> </a:t>
            </a:r>
            <a:r>
              <a:rPr lang="en-US" sz="900" dirty="0"/>
              <a:t>Accelerated Rural Electrification </a:t>
            </a:r>
            <a:r>
              <a:rPr lang="en-US" sz="900" dirty="0" smtClean="0"/>
              <a:t>Program; REST</a:t>
            </a:r>
            <a:r>
              <a:rPr lang="en-US" sz="900" dirty="0"/>
              <a:t> –</a:t>
            </a:r>
            <a:r>
              <a:rPr lang="en-US" sz="900" dirty="0" smtClean="0"/>
              <a:t> Rural </a:t>
            </a:r>
            <a:r>
              <a:rPr lang="en-US" sz="900" dirty="0"/>
              <a:t>Electrification Supply Technology</a:t>
            </a:r>
            <a:r>
              <a:rPr lang="en-US" sz="900" dirty="0" smtClean="0"/>
              <a:t> , PMGY - </a:t>
            </a:r>
            <a:r>
              <a:rPr lang="en-US" sz="900" dirty="0" err="1"/>
              <a:t>Pradhan</a:t>
            </a:r>
            <a:r>
              <a:rPr lang="en-US" sz="900" dirty="0"/>
              <a:t> </a:t>
            </a:r>
            <a:r>
              <a:rPr lang="en-US" sz="900" dirty="0" err="1"/>
              <a:t>Mantri</a:t>
            </a:r>
            <a:r>
              <a:rPr lang="en-US" sz="900" dirty="0"/>
              <a:t> </a:t>
            </a:r>
            <a:r>
              <a:rPr lang="en-US" sz="900" dirty="0" err="1"/>
              <a:t>Gramodaya</a:t>
            </a:r>
            <a:r>
              <a:rPr lang="en-US" sz="900" dirty="0"/>
              <a:t> </a:t>
            </a:r>
            <a:r>
              <a:rPr lang="en-US" sz="900" dirty="0" err="1" smtClean="0"/>
              <a:t>Yojana</a:t>
            </a:r>
            <a:r>
              <a:rPr lang="en-US" sz="900" dirty="0" smtClean="0"/>
              <a:t>, RVE – Remote Village Electrification</a:t>
            </a:r>
            <a:endParaRPr lang="en-US" sz="900" dirty="0"/>
          </a:p>
        </p:txBody>
      </p:sp>
      <p:sp>
        <p:nvSpPr>
          <p:cNvPr id="10" name="Content Placeholder 2"/>
          <p:cNvSpPr>
            <a:spLocks noGrp="1"/>
          </p:cNvSpPr>
          <p:nvPr>
            <p:ph idx="1"/>
          </p:nvPr>
        </p:nvSpPr>
        <p:spPr>
          <a:xfrm>
            <a:off x="381000" y="4005689"/>
            <a:ext cx="8229600" cy="2122577"/>
          </a:xfrm>
        </p:spPr>
        <p:txBody>
          <a:bodyPr>
            <a:normAutofit/>
          </a:bodyPr>
          <a:lstStyle/>
          <a:p>
            <a:pPr marL="0" indent="0" algn="just">
              <a:buNone/>
            </a:pPr>
            <a:r>
              <a:rPr lang="en-US" sz="1400" b="1" dirty="0" smtClean="0"/>
              <a:t>Key Milestones</a:t>
            </a:r>
          </a:p>
          <a:p>
            <a:pPr algn="just"/>
            <a:r>
              <a:rPr lang="en-US" sz="1400" dirty="0" smtClean="0"/>
              <a:t>Provide off-grid electricity to remote hamlets under </a:t>
            </a:r>
            <a:r>
              <a:rPr lang="en-US" sz="1400" b="1" dirty="0" smtClean="0"/>
              <a:t>Remote Village Electrification (RVE) (2002)</a:t>
            </a:r>
          </a:p>
          <a:p>
            <a:pPr algn="just"/>
            <a:r>
              <a:rPr lang="en-US" sz="1400" dirty="0" smtClean="0"/>
              <a:t>Overarching framework for rural electricity delivery and supply under </a:t>
            </a:r>
            <a:r>
              <a:rPr lang="en-US" sz="1400" b="1" dirty="0" smtClean="0"/>
              <a:t>Electricity Act (2003)</a:t>
            </a:r>
          </a:p>
          <a:p>
            <a:pPr algn="just"/>
            <a:r>
              <a:rPr lang="en-US" sz="1400" dirty="0"/>
              <a:t>Goal of Universal Electricity Access within five years under </a:t>
            </a:r>
            <a:r>
              <a:rPr lang="en-US" sz="1400" b="1" dirty="0"/>
              <a:t>National Electricity Policy (NEP) (2004)</a:t>
            </a:r>
          </a:p>
          <a:p>
            <a:pPr algn="just"/>
            <a:r>
              <a:rPr lang="en-US" sz="1400" dirty="0" smtClean="0"/>
              <a:t>Consolidation of all grid related programs and </a:t>
            </a:r>
            <a:r>
              <a:rPr lang="en-US" sz="1400" dirty="0"/>
              <a:t>objective of full household electrification in five years</a:t>
            </a:r>
            <a:r>
              <a:rPr lang="en-US" sz="1400" dirty="0" smtClean="0"/>
              <a:t> under </a:t>
            </a:r>
            <a:r>
              <a:rPr lang="en-US" sz="1400" b="1" dirty="0" smtClean="0"/>
              <a:t>RGGVY (2005)</a:t>
            </a:r>
          </a:p>
          <a:p>
            <a:pPr algn="just"/>
            <a:r>
              <a:rPr lang="en-US" sz="1400" dirty="0" smtClean="0"/>
              <a:t>Guidelines for rural electrification under </a:t>
            </a:r>
            <a:r>
              <a:rPr lang="en-US" sz="1400" b="1" dirty="0" smtClean="0"/>
              <a:t>Rural Electrification Policy (2006)</a:t>
            </a:r>
            <a:endParaRPr lang="en-US" sz="1400" dirty="0" smtClean="0"/>
          </a:p>
          <a:p>
            <a:pPr algn="just"/>
            <a:endParaRPr lang="en-US" sz="1400" dirty="0" smtClean="0"/>
          </a:p>
        </p:txBody>
      </p:sp>
    </p:spTree>
    <p:extLst>
      <p:ext uri="{BB962C8B-B14F-4D97-AF65-F5344CB8AC3E}">
        <p14:creationId xmlns:p14="http://schemas.microsoft.com/office/powerpoint/2010/main" val="2038969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RGGVY is the Flagship National </a:t>
            </a:r>
            <a:r>
              <a:rPr lang="en-US" dirty="0"/>
              <a:t>P</a:t>
            </a:r>
            <a:r>
              <a:rPr lang="en-US" dirty="0" smtClean="0"/>
              <a:t>rogram</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smtClean="0"/>
              <a:t>Provides </a:t>
            </a:r>
            <a:r>
              <a:rPr lang="en-US" dirty="0"/>
              <a:t>a 90 percent capital subsidy </a:t>
            </a:r>
            <a:r>
              <a:rPr lang="en-US" dirty="0" smtClean="0"/>
              <a:t>for </a:t>
            </a:r>
            <a:r>
              <a:rPr lang="en-US" dirty="0"/>
              <a:t>projects </a:t>
            </a:r>
            <a:r>
              <a:rPr lang="en-US" dirty="0" smtClean="0"/>
              <a:t>(</a:t>
            </a:r>
            <a:r>
              <a:rPr lang="en-US" dirty="0"/>
              <a:t>remaining 10 percent is financed from REC loans or state </a:t>
            </a:r>
            <a:r>
              <a:rPr lang="en-US" dirty="0" smtClean="0"/>
              <a:t>finances)</a:t>
            </a:r>
            <a:endParaRPr lang="en-US" dirty="0"/>
          </a:p>
          <a:p>
            <a:pPr marL="0" indent="0">
              <a:buNone/>
            </a:pPr>
            <a:r>
              <a:rPr lang="en-US" dirty="0" smtClean="0"/>
              <a:t>Grid-based </a:t>
            </a:r>
            <a:r>
              <a:rPr lang="en-US" dirty="0"/>
              <a:t>components:</a:t>
            </a:r>
          </a:p>
          <a:p>
            <a:pPr lvl="0" algn="just"/>
            <a:r>
              <a:rPr lang="en-US" b="1" dirty="0"/>
              <a:t>Rural Electricity Distribution Backbone: </a:t>
            </a:r>
            <a:r>
              <a:rPr lang="en-US" dirty="0"/>
              <a:t>Construction of 33/11 kV (or 66/11 kV) substations and lines in blocks where they do not already exist.</a:t>
            </a:r>
          </a:p>
          <a:p>
            <a:pPr lvl="0" algn="just"/>
            <a:r>
              <a:rPr lang="en-US" b="1" dirty="0"/>
              <a:t>Village Electricity Infrastructure: </a:t>
            </a:r>
            <a:r>
              <a:rPr lang="en-US" dirty="0"/>
              <a:t>Electrification of un-electrified villages and habitations (with populations greater than 100 and which can be electrified by grid power) and provision of distribution transformer of appropriate capacity in every electrified </a:t>
            </a:r>
            <a:r>
              <a:rPr lang="en-US" dirty="0" smtClean="0"/>
              <a:t>village.</a:t>
            </a:r>
            <a:endParaRPr lang="en-US" dirty="0"/>
          </a:p>
          <a:p>
            <a:pPr lvl="0" algn="just"/>
            <a:r>
              <a:rPr lang="en-US" b="1" dirty="0" smtClean="0"/>
              <a:t>Below Poverty Line (BPL) </a:t>
            </a:r>
            <a:r>
              <a:rPr lang="en-US" b="1" dirty="0"/>
              <a:t>Electrification: </a:t>
            </a:r>
            <a:r>
              <a:rPr lang="en-US" dirty="0"/>
              <a:t>Provision of free electrification for un-electrified BPL households. </a:t>
            </a:r>
            <a:r>
              <a:rPr lang="en-US" dirty="0" smtClean="0"/>
              <a:t>Above Poverty Line (APL) </a:t>
            </a:r>
            <a:r>
              <a:rPr lang="en-US" dirty="0"/>
              <a:t>households also can approach distribution companies for connection.</a:t>
            </a:r>
          </a:p>
          <a:p>
            <a:pPr marL="0" indent="0" algn="just">
              <a:buNone/>
            </a:pPr>
            <a:r>
              <a:rPr lang="en-US" dirty="0" smtClean="0"/>
              <a:t>Off-grid component:</a:t>
            </a:r>
            <a:endParaRPr lang="en-US" dirty="0"/>
          </a:p>
          <a:p>
            <a:pPr algn="just"/>
            <a:r>
              <a:rPr lang="en-US" b="1" dirty="0" smtClean="0"/>
              <a:t>Decentralized </a:t>
            </a:r>
            <a:r>
              <a:rPr lang="en-US" b="1" dirty="0"/>
              <a:t>Distributed Generation (DDG</a:t>
            </a:r>
            <a:r>
              <a:rPr lang="en-US" b="1" dirty="0" smtClean="0"/>
              <a:t>): </a:t>
            </a:r>
            <a:r>
              <a:rPr lang="en-US" dirty="0"/>
              <a:t>The DDG component aims to install small generators and distribution networks (based on </a:t>
            </a:r>
            <a:r>
              <a:rPr lang="en-US" dirty="0" smtClean="0"/>
              <a:t>technology neutral options) </a:t>
            </a:r>
            <a:r>
              <a:rPr lang="en-US" dirty="0"/>
              <a:t>in villages in which grid extension is not cost-effective and which are not covered by the MNRE’s </a:t>
            </a:r>
            <a:r>
              <a:rPr lang="en-US" dirty="0" smtClean="0"/>
              <a:t>remote village electrification </a:t>
            </a:r>
            <a:r>
              <a:rPr lang="en-US" dirty="0"/>
              <a:t>program</a:t>
            </a:r>
            <a:r>
              <a:rPr lang="en-US" dirty="0" smtClean="0"/>
              <a:t>.</a:t>
            </a:r>
          </a:p>
          <a:p>
            <a:pPr marL="0" indent="0" algn="just">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5B0B566E-BF78-4823-93A4-6A0EE98DA310}" type="slidenum">
              <a:rPr lang="en-US" smtClean="0"/>
              <a:pPr/>
              <a:t>5</a:t>
            </a:fld>
            <a:endParaRPr lang="en-US"/>
          </a:p>
        </p:txBody>
      </p:sp>
    </p:spTree>
    <p:extLst>
      <p:ext uri="{BB962C8B-B14F-4D97-AF65-F5344CB8AC3E}">
        <p14:creationId xmlns:p14="http://schemas.microsoft.com/office/powerpoint/2010/main" val="213639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5B0B566E-BF78-4823-93A4-6A0EE98DA310}" type="slidenum">
              <a:rPr lang="en-US" smtClean="0"/>
              <a:pPr/>
              <a:t>6</a:t>
            </a:fld>
            <a:endParaRPr lang="en-US"/>
          </a:p>
        </p:txBody>
      </p:sp>
      <p:pic>
        <p:nvPicPr>
          <p:cNvPr id="5" name="Picture 4"/>
          <p:cNvPicPr/>
          <p:nvPr/>
        </p:nvPicPr>
        <p:blipFill>
          <a:blip r:embed="rId3" cstate="print"/>
          <a:srcRect/>
          <a:stretch>
            <a:fillRect/>
          </a:stretch>
        </p:blipFill>
        <p:spPr bwMode="auto">
          <a:xfrm>
            <a:off x="304800" y="1905000"/>
            <a:ext cx="5378450" cy="3424922"/>
          </a:xfrm>
          <a:prstGeom prst="rect">
            <a:avLst/>
          </a:prstGeom>
          <a:noFill/>
          <a:ln w="9525">
            <a:noFill/>
            <a:miter lim="800000"/>
            <a:headEnd/>
            <a:tailEnd/>
          </a:ln>
        </p:spPr>
      </p:pic>
      <p:sp>
        <p:nvSpPr>
          <p:cNvPr id="6" name="TextBox 5"/>
          <p:cNvSpPr txBox="1"/>
          <p:nvPr/>
        </p:nvSpPr>
        <p:spPr>
          <a:xfrm>
            <a:off x="5791200" y="1752600"/>
            <a:ext cx="2971800" cy="4794835"/>
          </a:xfrm>
          <a:prstGeom prst="roundRect">
            <a:avLst>
              <a:gd name="adj" fmla="val 6977"/>
            </a:avLst>
          </a:prstGeom>
          <a:noFill/>
          <a:ln>
            <a:solidFill>
              <a:schemeClr val="accent2"/>
            </a:solidFill>
          </a:ln>
        </p:spPr>
        <p:txBody>
          <a:bodyPr wrap="square" rtlCol="0">
            <a:spAutoFit/>
          </a:bodyPr>
          <a:lstStyle/>
          <a:p>
            <a:pPr marL="320040" indent="-320040">
              <a:lnSpc>
                <a:spcPct val="80000"/>
              </a:lnSpc>
              <a:spcBef>
                <a:spcPts val="700"/>
              </a:spcBef>
              <a:buClr>
                <a:schemeClr val="accent2"/>
              </a:buClr>
              <a:buSzPct val="60000"/>
              <a:buFont typeface="Wingdings"/>
              <a:buChar char=""/>
            </a:pPr>
            <a:r>
              <a:rPr lang="en-GB" sz="2000" dirty="0" smtClean="0"/>
              <a:t>Rural </a:t>
            </a:r>
            <a:r>
              <a:rPr lang="en-GB" sz="2000" dirty="0"/>
              <a:t>Electrification Sector does not have a dedicated Legislative Institution at the National or State </a:t>
            </a:r>
            <a:r>
              <a:rPr lang="en-GB" sz="2000" dirty="0" smtClean="0"/>
              <a:t>level</a:t>
            </a:r>
          </a:p>
          <a:p>
            <a:pPr marL="320040" lvl="1" indent="-320040">
              <a:lnSpc>
                <a:spcPct val="80000"/>
              </a:lnSpc>
              <a:spcBef>
                <a:spcPts val="700"/>
              </a:spcBef>
              <a:buClr>
                <a:schemeClr val="accent2"/>
              </a:buClr>
              <a:buSzPct val="60000"/>
              <a:buFont typeface="Wingdings"/>
              <a:buChar char=""/>
            </a:pPr>
            <a:r>
              <a:rPr lang="en-US" sz="2000" dirty="0"/>
              <a:t>Rural Electrification Corporation Limited (REC</a:t>
            </a:r>
            <a:r>
              <a:rPr lang="en-US" sz="2000" dirty="0" smtClean="0"/>
              <a:t>) is the implementing agency for RGGVY. REC is a Central Public Sector Agency </a:t>
            </a:r>
            <a:r>
              <a:rPr lang="en-US" sz="2000" dirty="0"/>
              <a:t>under </a:t>
            </a:r>
            <a:r>
              <a:rPr lang="en-US" sz="2000" dirty="0" err="1"/>
              <a:t>MoP</a:t>
            </a:r>
            <a:r>
              <a:rPr lang="en-US" sz="2000" dirty="0"/>
              <a:t>, established in </a:t>
            </a:r>
            <a:r>
              <a:rPr lang="en-US" sz="2000" dirty="0" smtClean="0"/>
              <a:t>1969</a:t>
            </a:r>
          </a:p>
          <a:p>
            <a:pPr marL="320040" lvl="1" indent="-320040">
              <a:lnSpc>
                <a:spcPct val="80000"/>
              </a:lnSpc>
              <a:spcBef>
                <a:spcPts val="700"/>
              </a:spcBef>
              <a:buClr>
                <a:schemeClr val="accent2"/>
              </a:buClr>
              <a:buSzPct val="60000"/>
              <a:buFont typeface="Wingdings"/>
              <a:buChar char=""/>
            </a:pPr>
            <a:r>
              <a:rPr lang="en-US" sz="2000" dirty="0" smtClean="0"/>
              <a:t>MNRE manages only off-grid agenda while </a:t>
            </a:r>
            <a:r>
              <a:rPr lang="en-US" sz="2000" dirty="0" err="1" smtClean="0"/>
              <a:t>MoP</a:t>
            </a:r>
            <a:r>
              <a:rPr lang="en-US" sz="2000" dirty="0" smtClean="0"/>
              <a:t> has oversight of both grid and off-grid agenda.</a:t>
            </a:r>
          </a:p>
        </p:txBody>
      </p:sp>
      <p:sp>
        <p:nvSpPr>
          <p:cNvPr id="8" name="Title 7"/>
          <p:cNvSpPr>
            <a:spLocks noGrp="1"/>
          </p:cNvSpPr>
          <p:nvPr>
            <p:ph type="title"/>
          </p:nvPr>
        </p:nvSpPr>
        <p:spPr>
          <a:xfrm>
            <a:off x="0" y="228600"/>
            <a:ext cx="9144000" cy="990600"/>
          </a:xfrm>
        </p:spPr>
        <p:txBody>
          <a:bodyPr>
            <a:noAutofit/>
          </a:bodyPr>
          <a:lstStyle/>
          <a:p>
            <a:r>
              <a:rPr lang="en-US" dirty="0"/>
              <a:t>Institutional </a:t>
            </a:r>
            <a:r>
              <a:rPr lang="en-US" dirty="0" smtClean="0"/>
              <a:t>Oversight </a:t>
            </a:r>
            <a:r>
              <a:rPr lang="en-US" dirty="0"/>
              <a:t>of </a:t>
            </a:r>
            <a:r>
              <a:rPr lang="en-US" dirty="0" smtClean="0"/>
              <a:t>Rural </a:t>
            </a:r>
            <a:r>
              <a:rPr lang="en-US" dirty="0"/>
              <a:t>E</a:t>
            </a:r>
            <a:r>
              <a:rPr lang="en-US" dirty="0" smtClean="0"/>
              <a:t>lectrification </a:t>
            </a:r>
            <a:r>
              <a:rPr lang="en-US" dirty="0"/>
              <a:t>P</a:t>
            </a:r>
            <a:r>
              <a:rPr lang="en-US" dirty="0" smtClean="0"/>
              <a:t>rograms</a:t>
            </a:r>
            <a:endParaRPr lang="en-US" dirty="0"/>
          </a:p>
        </p:txBody>
      </p:sp>
      <p:sp>
        <p:nvSpPr>
          <p:cNvPr id="2" name="Rectangle 1"/>
          <p:cNvSpPr/>
          <p:nvPr/>
        </p:nvSpPr>
        <p:spPr>
          <a:xfrm>
            <a:off x="304800" y="5486400"/>
            <a:ext cx="6172200" cy="954107"/>
          </a:xfrm>
          <a:prstGeom prst="rect">
            <a:avLst/>
          </a:prstGeom>
        </p:spPr>
        <p:txBody>
          <a:bodyPr wrap="square">
            <a:spAutoFit/>
          </a:bodyPr>
          <a:lstStyle/>
          <a:p>
            <a:r>
              <a:rPr lang="en-US" sz="1400" dirty="0"/>
              <a:t>At the state </a:t>
            </a:r>
            <a:r>
              <a:rPr lang="en-US" sz="1400" dirty="0" smtClean="0"/>
              <a:t>level:</a:t>
            </a:r>
          </a:p>
          <a:p>
            <a:pPr marL="285750" indent="-285750">
              <a:buFont typeface="Arial" pitchFamily="34" charset="0"/>
              <a:buChar char="•"/>
            </a:pPr>
            <a:r>
              <a:rPr lang="en-US" sz="1400" b="1" dirty="0" smtClean="0"/>
              <a:t>State Government Power Departments: </a:t>
            </a:r>
            <a:r>
              <a:rPr lang="en-US" sz="1400" dirty="0"/>
              <a:t>RE Policies </a:t>
            </a:r>
            <a:endParaRPr lang="en-US" sz="1400" dirty="0" smtClean="0"/>
          </a:p>
          <a:p>
            <a:pPr marL="285750" indent="-285750">
              <a:buFont typeface="Arial" pitchFamily="34" charset="0"/>
              <a:buChar char="•"/>
            </a:pPr>
            <a:r>
              <a:rPr lang="en-US" sz="1400" b="1" dirty="0" smtClean="0"/>
              <a:t>State </a:t>
            </a:r>
            <a:r>
              <a:rPr lang="en-US" sz="1400" b="1" dirty="0"/>
              <a:t>Electricity Regulatory </a:t>
            </a:r>
            <a:r>
              <a:rPr lang="en-US" sz="1400" b="1" dirty="0" smtClean="0"/>
              <a:t>Commissions</a:t>
            </a:r>
            <a:r>
              <a:rPr lang="en-US" sz="1400" dirty="0" smtClean="0"/>
              <a:t>: Regulation</a:t>
            </a:r>
          </a:p>
          <a:p>
            <a:pPr marL="285750" indent="-285750">
              <a:buFont typeface="Arial" pitchFamily="34" charset="0"/>
              <a:buChar char="•"/>
            </a:pPr>
            <a:r>
              <a:rPr lang="en-US" sz="1400" b="1" dirty="0" smtClean="0"/>
              <a:t>Distribution Utilities: </a:t>
            </a:r>
            <a:r>
              <a:rPr lang="en-US" sz="1400" dirty="0"/>
              <a:t>Service delivery and new </a:t>
            </a:r>
            <a:r>
              <a:rPr lang="en-US" sz="1400" dirty="0" smtClean="0"/>
              <a:t>connections</a:t>
            </a:r>
          </a:p>
        </p:txBody>
      </p:sp>
      <p:sp>
        <p:nvSpPr>
          <p:cNvPr id="4" name="TextBox 3"/>
          <p:cNvSpPr txBox="1"/>
          <p:nvPr/>
        </p:nvSpPr>
        <p:spPr>
          <a:xfrm>
            <a:off x="57509" y="1562133"/>
            <a:ext cx="5410200" cy="338554"/>
          </a:xfrm>
          <a:prstGeom prst="rect">
            <a:avLst/>
          </a:prstGeom>
          <a:noFill/>
        </p:spPr>
        <p:txBody>
          <a:bodyPr wrap="square" rtlCol="0">
            <a:spAutoFit/>
          </a:bodyPr>
          <a:lstStyle/>
          <a:p>
            <a:r>
              <a:rPr lang="en-US" sz="1600" dirty="0" smtClean="0"/>
              <a:t>National Institutional Framework for Rural Electrification</a:t>
            </a:r>
            <a:endParaRPr lang="en-US" sz="1600" dirty="0"/>
          </a:p>
        </p:txBody>
      </p:sp>
    </p:spTree>
    <p:extLst>
      <p:ext uri="{BB962C8B-B14F-4D97-AF65-F5344CB8AC3E}">
        <p14:creationId xmlns:p14="http://schemas.microsoft.com/office/powerpoint/2010/main" val="105245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a:t>
            </a:r>
            <a:r>
              <a:rPr lang="en-US" dirty="0" smtClean="0"/>
              <a:t>2:</a:t>
            </a:r>
            <a:r>
              <a:rPr lang="en-US" dirty="0" smtClean="0"/>
              <a:t/>
            </a:r>
            <a:br>
              <a:rPr lang="en-US" dirty="0" smtClean="0"/>
            </a:br>
            <a:r>
              <a:rPr lang="en-US" dirty="0" smtClean="0"/>
              <a:t>Achievements and Current Status</a:t>
            </a:r>
            <a:endParaRPr lang="en-US" dirty="0"/>
          </a:p>
        </p:txBody>
      </p:sp>
      <p:sp>
        <p:nvSpPr>
          <p:cNvPr id="4" name="Slide Number Placeholder 3"/>
          <p:cNvSpPr>
            <a:spLocks noGrp="1"/>
          </p:cNvSpPr>
          <p:nvPr>
            <p:ph type="sldNum" sz="quarter" idx="11"/>
          </p:nvPr>
        </p:nvSpPr>
        <p:spPr/>
        <p:txBody>
          <a:bodyPr/>
          <a:lstStyle/>
          <a:p>
            <a:fld id="{5B0B566E-BF78-4823-93A4-6A0EE98DA310}" type="slidenum">
              <a:rPr lang="en-US" smtClean="0"/>
              <a:pPr/>
              <a:t>7</a:t>
            </a:fld>
            <a:endParaRPr lang="en-US"/>
          </a:p>
        </p:txBody>
      </p:sp>
    </p:spTree>
    <p:extLst>
      <p:ext uri="{BB962C8B-B14F-4D97-AF65-F5344CB8AC3E}">
        <p14:creationId xmlns:p14="http://schemas.microsoft.com/office/powerpoint/2010/main" val="974411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7448" cy="990600"/>
          </a:xfrm>
        </p:spPr>
        <p:txBody>
          <a:bodyPr>
            <a:normAutofit/>
          </a:bodyPr>
          <a:lstStyle/>
          <a:p>
            <a:r>
              <a:rPr lang="en-US" sz="3200" dirty="0" smtClean="0"/>
              <a:t>Village electrification stands close to 92%</a:t>
            </a:r>
            <a:endParaRPr lang="en-US" sz="3200" dirty="0"/>
          </a:p>
        </p:txBody>
      </p:sp>
      <p:sp>
        <p:nvSpPr>
          <p:cNvPr id="16" name="Slide Number Placeholder 3"/>
          <p:cNvSpPr>
            <a:spLocks noGrp="1"/>
          </p:cNvSpPr>
          <p:nvPr>
            <p:ph type="sldNum" sz="quarter" idx="12"/>
          </p:nvPr>
        </p:nvSpPr>
        <p:spPr>
          <a:xfrm>
            <a:off x="0" y="1284922"/>
            <a:ext cx="533400" cy="244476"/>
          </a:xfrm>
        </p:spPr>
        <p:txBody>
          <a:bodyPr>
            <a:normAutofit fontScale="85000" lnSpcReduction="20000"/>
          </a:bodyPr>
          <a:lstStyle/>
          <a:p>
            <a:fld id="{5B0B566E-BF78-4823-93A4-6A0EE98DA310}" type="slidenum">
              <a:rPr lang="en-US" smtClean="0"/>
              <a:pPr/>
              <a:t>8</a:t>
            </a:fld>
            <a:endParaRPr lang="en-US"/>
          </a:p>
        </p:txBody>
      </p:sp>
      <p:graphicFrame>
        <p:nvGraphicFramePr>
          <p:cNvPr id="26" name="Chart 25"/>
          <p:cNvGraphicFramePr>
            <a:graphicFrameLocks noGrp="1"/>
          </p:cNvGraphicFramePr>
          <p:nvPr>
            <p:extLst>
              <p:ext uri="{D42A27DB-BD31-4B8C-83A1-F6EECF244321}">
                <p14:modId xmlns:p14="http://schemas.microsoft.com/office/powerpoint/2010/main" val="1788908483"/>
              </p:ext>
            </p:extLst>
          </p:nvPr>
        </p:nvGraphicFramePr>
        <p:xfrm>
          <a:off x="536761" y="1720270"/>
          <a:ext cx="4568639" cy="46043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1317883040"/>
              </p:ext>
            </p:extLst>
          </p:nvPr>
        </p:nvGraphicFramePr>
        <p:xfrm>
          <a:off x="5105400" y="1828800"/>
          <a:ext cx="3781425"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5334000" y="1524000"/>
            <a:ext cx="3284874" cy="369332"/>
          </a:xfrm>
          <a:prstGeom prst="rect">
            <a:avLst/>
          </a:prstGeom>
          <a:noFill/>
        </p:spPr>
        <p:txBody>
          <a:bodyPr wrap="none" rtlCol="0">
            <a:spAutoFit/>
          </a:bodyPr>
          <a:lstStyle/>
          <a:p>
            <a:r>
              <a:rPr lang="en-US" b="1" dirty="0" smtClean="0"/>
              <a:t>Spending on RGGVY 2005-2013</a:t>
            </a:r>
            <a:endParaRPr lang="en-US" b="1" dirty="0"/>
          </a:p>
        </p:txBody>
      </p:sp>
      <p:sp>
        <p:nvSpPr>
          <p:cNvPr id="4" name="Rectangle 3"/>
          <p:cNvSpPr/>
          <p:nvPr/>
        </p:nvSpPr>
        <p:spPr>
          <a:xfrm>
            <a:off x="4876800" y="4648200"/>
            <a:ext cx="4114800" cy="2057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Annual Rural Connections Including Below Poverty Line Consumers:	 3 Million</a:t>
            </a:r>
          </a:p>
          <a:p>
            <a:r>
              <a:rPr lang="en-US" dirty="0" smtClean="0"/>
              <a:t>Annual Connections to Below Poverty Consumers: 		2.8 Million</a:t>
            </a:r>
          </a:p>
          <a:p>
            <a:r>
              <a:rPr lang="en-US" dirty="0" smtClean="0"/>
              <a:t>Average Cost per Rural Connection: $ 350</a:t>
            </a:r>
          </a:p>
          <a:p>
            <a:r>
              <a:rPr lang="en-US" dirty="0" smtClean="0"/>
              <a:t>Compensation for Free Connection for Below Poverty Line Consumers:        $49 </a:t>
            </a:r>
            <a:endParaRPr lang="en-US" dirty="0"/>
          </a:p>
        </p:txBody>
      </p:sp>
      <p:sp>
        <p:nvSpPr>
          <p:cNvPr id="7" name="Rectangle 6"/>
          <p:cNvSpPr/>
          <p:nvPr/>
        </p:nvSpPr>
        <p:spPr>
          <a:xfrm>
            <a:off x="381000" y="6211669"/>
            <a:ext cx="4572000" cy="230832"/>
          </a:xfrm>
          <a:prstGeom prst="rect">
            <a:avLst/>
          </a:prstGeom>
        </p:spPr>
        <p:txBody>
          <a:bodyPr>
            <a:spAutoFit/>
          </a:bodyPr>
          <a:lstStyle/>
          <a:p>
            <a:r>
              <a:rPr lang="en-US" sz="900" dirty="0"/>
              <a:t>http://rggvy.gov.in/rggvy/rggvyportal/plgsheet_frame3.jsp</a:t>
            </a:r>
          </a:p>
        </p:txBody>
      </p:sp>
    </p:spTree>
    <p:extLst>
      <p:ext uri="{BB962C8B-B14F-4D97-AF65-F5344CB8AC3E}">
        <p14:creationId xmlns:p14="http://schemas.microsoft.com/office/powerpoint/2010/main" val="2029699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Autofit/>
          </a:bodyPr>
          <a:lstStyle/>
          <a:p>
            <a:r>
              <a:rPr lang="en-US" dirty="0" smtClean="0"/>
              <a:t>Impressive Achievements in access expansion</a:t>
            </a:r>
            <a:endParaRPr lang="en-US" dirty="0"/>
          </a:p>
        </p:txBody>
      </p:sp>
      <p:sp>
        <p:nvSpPr>
          <p:cNvPr id="4" name="Slide Number Placeholder 3"/>
          <p:cNvSpPr>
            <a:spLocks noGrp="1"/>
          </p:cNvSpPr>
          <p:nvPr>
            <p:ph type="sldNum" sz="quarter" idx="12"/>
          </p:nvPr>
        </p:nvSpPr>
        <p:spPr>
          <a:xfrm>
            <a:off x="0" y="1284922"/>
            <a:ext cx="533400" cy="244476"/>
          </a:xfrm>
        </p:spPr>
        <p:txBody>
          <a:bodyPr>
            <a:normAutofit fontScale="85000" lnSpcReduction="20000"/>
          </a:bodyPr>
          <a:lstStyle/>
          <a:p>
            <a:fld id="{5B0B566E-BF78-4823-93A4-6A0EE98DA310}" type="slidenum">
              <a:rPr lang="en-US" smtClean="0"/>
              <a:pPr/>
              <a:t>9</a:t>
            </a:fld>
            <a:endParaRPr lang="en-US"/>
          </a:p>
        </p:txBody>
      </p:sp>
      <p:sp>
        <p:nvSpPr>
          <p:cNvPr id="5" name="Content Placeholder 4"/>
          <p:cNvSpPr>
            <a:spLocks noGrp="1"/>
          </p:cNvSpPr>
          <p:nvPr>
            <p:ph sz="quarter" idx="1"/>
          </p:nvPr>
        </p:nvSpPr>
        <p:spPr>
          <a:xfrm>
            <a:off x="5715000" y="1524000"/>
            <a:ext cx="3211902" cy="5334000"/>
          </a:xfrm>
          <a:prstGeom prst="roundRect">
            <a:avLst>
              <a:gd name="adj" fmla="val 5239"/>
            </a:avLst>
          </a:prstGeom>
          <a:ln>
            <a:solidFill>
              <a:schemeClr val="accent2"/>
            </a:solidFill>
          </a:ln>
        </p:spPr>
        <p:txBody>
          <a:bodyPr>
            <a:noAutofit/>
          </a:bodyPr>
          <a:lstStyle/>
          <a:p>
            <a:r>
              <a:rPr lang="en-US" sz="1600" dirty="0" smtClean="0"/>
              <a:t>India experienced a 15 percentage point increase in electrification between 2000 and 2010</a:t>
            </a:r>
          </a:p>
          <a:p>
            <a:r>
              <a:rPr lang="en-US" sz="1600" dirty="0" smtClean="0"/>
              <a:t>28 million people have received new connections annually</a:t>
            </a:r>
          </a:p>
          <a:p>
            <a:r>
              <a:rPr lang="en-US" sz="1600" dirty="0"/>
              <a:t>70% of the new connections located in rural areas</a:t>
            </a:r>
          </a:p>
          <a:p>
            <a:r>
              <a:rPr lang="en-US" sz="1600" dirty="0" smtClean="0"/>
              <a:t>The bottom 40% received almost half of new connections</a:t>
            </a:r>
            <a:endParaRPr lang="en-US" sz="1600" dirty="0"/>
          </a:p>
          <a:p>
            <a:r>
              <a:rPr lang="en-US" sz="1600" dirty="0" smtClean="0"/>
              <a:t>The growth rate is highest in rural and poorest population </a:t>
            </a:r>
          </a:p>
          <a:p>
            <a:r>
              <a:rPr lang="en-US" sz="1600" dirty="0" smtClean="0"/>
              <a:t>About 65% of the 283 million increase in new electricity users was to meet the natural population growth.</a:t>
            </a:r>
          </a:p>
          <a:p>
            <a:r>
              <a:rPr lang="en-US" sz="1600" dirty="0" smtClean="0"/>
              <a:t>Grid-electrification constituted only 12% of total generation capacity between 2000-2010</a:t>
            </a:r>
          </a:p>
          <a:p>
            <a:endParaRPr lang="en-US" sz="1600" dirty="0" smtClean="0"/>
          </a:p>
        </p:txBody>
      </p:sp>
      <p:graphicFrame>
        <p:nvGraphicFramePr>
          <p:cNvPr id="7" name="Table 6"/>
          <p:cNvGraphicFramePr>
            <a:graphicFrameLocks noGrp="1"/>
          </p:cNvGraphicFramePr>
          <p:nvPr>
            <p:extLst>
              <p:ext uri="{D42A27DB-BD31-4B8C-83A1-F6EECF244321}">
                <p14:modId xmlns:p14="http://schemas.microsoft.com/office/powerpoint/2010/main" val="1833747252"/>
              </p:ext>
            </p:extLst>
          </p:nvPr>
        </p:nvGraphicFramePr>
        <p:xfrm>
          <a:off x="838201" y="1828800"/>
          <a:ext cx="3505199" cy="1143000"/>
        </p:xfrm>
        <a:graphic>
          <a:graphicData uri="http://schemas.openxmlformats.org/drawingml/2006/table">
            <a:tbl>
              <a:tblPr>
                <a:tableStyleId>{284E427A-3D55-4303-BF80-6455036E1DE7}</a:tableStyleId>
              </a:tblPr>
              <a:tblGrid>
                <a:gridCol w="1219199"/>
                <a:gridCol w="762000"/>
                <a:gridCol w="762000"/>
                <a:gridCol w="762000"/>
              </a:tblGrid>
              <a:tr h="190500">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2000</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a:effectLst/>
                        </a:rPr>
                        <a:t>2004</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a:effectLst/>
                        </a:rPr>
                        <a:t>2010</a:t>
                      </a:r>
                      <a:endParaRPr lang="en-US" sz="1100" b="0" i="0" u="none" strike="noStrike">
                        <a:solidFill>
                          <a:srgbClr val="000000"/>
                        </a:solidFill>
                        <a:effectLst/>
                        <a:latin typeface="Calibri"/>
                      </a:endParaRPr>
                    </a:p>
                  </a:txBody>
                  <a:tcPr marL="0" marR="0" marT="0" marB="0" anchor="b"/>
                </a:tc>
              </a:tr>
              <a:tr h="190500">
                <a:tc>
                  <a:txBody>
                    <a:bodyPr/>
                    <a:lstStyle/>
                    <a:p>
                      <a:pPr algn="l" fontAlgn="b"/>
                      <a:r>
                        <a:rPr lang="en-US" sz="1100" u="none" strike="noStrike" dirty="0">
                          <a:effectLst/>
                        </a:rPr>
                        <a:t>Total</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59%</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64%</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a:effectLst/>
                        </a:rPr>
                        <a:t>74%</a:t>
                      </a:r>
                      <a:endParaRPr lang="en-US" sz="1100" b="0" i="0" u="none" strike="noStrike">
                        <a:solidFill>
                          <a:srgbClr val="000000"/>
                        </a:solidFill>
                        <a:effectLst/>
                        <a:latin typeface="Calibri"/>
                      </a:endParaRPr>
                    </a:p>
                  </a:txBody>
                  <a:tcPr marL="0" marR="0" marT="0" marB="0" anchor="b"/>
                </a:tc>
              </a:tr>
              <a:tr h="190500">
                <a:tc>
                  <a:txBody>
                    <a:bodyPr/>
                    <a:lstStyle/>
                    <a:p>
                      <a:pPr algn="l" fontAlgn="b"/>
                      <a:r>
                        <a:rPr lang="en-US" sz="1100" u="none" strike="noStrike" dirty="0">
                          <a:effectLst/>
                        </a:rPr>
                        <a:t>Urban</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89%</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93%</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a:effectLst/>
                        </a:rPr>
                        <a:t>94%</a:t>
                      </a:r>
                      <a:endParaRPr lang="en-US" sz="1100" b="0" i="0" u="none" strike="noStrike">
                        <a:solidFill>
                          <a:srgbClr val="000000"/>
                        </a:solidFill>
                        <a:effectLst/>
                        <a:latin typeface="Calibri"/>
                      </a:endParaRPr>
                    </a:p>
                  </a:txBody>
                  <a:tcPr marL="0" marR="0" marT="0" marB="0" anchor="b"/>
                </a:tc>
              </a:tr>
              <a:tr h="190500">
                <a:tc>
                  <a:txBody>
                    <a:bodyPr/>
                    <a:lstStyle/>
                    <a:p>
                      <a:pPr algn="l" fontAlgn="b"/>
                      <a:r>
                        <a:rPr lang="en-US" sz="1100" u="none" strike="noStrike">
                          <a:effectLst/>
                        </a:rPr>
                        <a:t>Rural</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a:effectLst/>
                        </a:rPr>
                        <a:t>48%</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dirty="0">
                          <a:effectLst/>
                        </a:rPr>
                        <a:t>56%</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a:effectLst/>
                        </a:rPr>
                        <a:t>66%</a:t>
                      </a:r>
                      <a:endParaRPr lang="en-US" sz="1100" b="0" i="0" u="none" strike="noStrike">
                        <a:solidFill>
                          <a:srgbClr val="000000"/>
                        </a:solidFill>
                        <a:effectLst/>
                        <a:latin typeface="Calibri"/>
                      </a:endParaRPr>
                    </a:p>
                  </a:txBody>
                  <a:tcPr marL="0" marR="0" marT="0" marB="0" anchor="b"/>
                </a:tc>
              </a:tr>
              <a:tr h="190500">
                <a:tc>
                  <a:txBody>
                    <a:bodyPr/>
                    <a:lstStyle/>
                    <a:p>
                      <a:pPr algn="l" fontAlgn="b"/>
                      <a:r>
                        <a:rPr lang="en-US" sz="1100" u="none" strike="noStrike">
                          <a:effectLst/>
                        </a:rPr>
                        <a:t>Poorest 20%</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a:effectLst/>
                        </a:rPr>
                        <a:t>32%</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dirty="0">
                          <a:effectLst/>
                        </a:rPr>
                        <a:t>38%</a:t>
                      </a:r>
                      <a:endParaRPr lang="en-US" sz="1100" b="0" i="0" u="none" strike="noStrike" dirty="0">
                        <a:solidFill>
                          <a:srgbClr val="000000"/>
                        </a:solidFill>
                        <a:effectLst/>
                        <a:latin typeface="Calibri"/>
                      </a:endParaRPr>
                    </a:p>
                  </a:txBody>
                  <a:tcPr marL="0" marR="0" marT="0" marB="0" anchor="b"/>
                </a:tc>
                <a:tc>
                  <a:txBody>
                    <a:bodyPr/>
                    <a:lstStyle/>
                    <a:p>
                      <a:pPr algn="ctr" fontAlgn="b"/>
                      <a:r>
                        <a:rPr lang="en-US" sz="1100" u="none" strike="noStrike" dirty="0">
                          <a:effectLst/>
                        </a:rPr>
                        <a:t>47%</a:t>
                      </a:r>
                      <a:endParaRPr lang="en-US" sz="1100" b="0" i="0" u="none" strike="noStrike" dirty="0">
                        <a:solidFill>
                          <a:srgbClr val="000000"/>
                        </a:solidFill>
                        <a:effectLst/>
                        <a:latin typeface="Calibri"/>
                      </a:endParaRPr>
                    </a:p>
                  </a:txBody>
                  <a:tcPr marL="0" marR="0" marT="0" marB="0" anchor="b"/>
                </a:tc>
              </a:tr>
              <a:tr h="190500">
                <a:tc>
                  <a:txBody>
                    <a:bodyPr/>
                    <a:lstStyle/>
                    <a:p>
                      <a:pPr algn="l" fontAlgn="b"/>
                      <a:r>
                        <a:rPr lang="en-US" sz="1100" u="none" strike="noStrike">
                          <a:effectLst/>
                        </a:rPr>
                        <a:t>Richest 20%</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a:effectLst/>
                        </a:rPr>
                        <a:t>90%</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a:effectLst/>
                        </a:rPr>
                        <a:t>92%</a:t>
                      </a:r>
                      <a:endParaRPr lang="en-US" sz="1100" b="0" i="0" u="none" strike="noStrike">
                        <a:solidFill>
                          <a:srgbClr val="000000"/>
                        </a:solidFill>
                        <a:effectLst/>
                        <a:latin typeface="Calibri"/>
                      </a:endParaRPr>
                    </a:p>
                  </a:txBody>
                  <a:tcPr marL="0" marR="0" marT="0" marB="0" anchor="b"/>
                </a:tc>
                <a:tc>
                  <a:txBody>
                    <a:bodyPr/>
                    <a:lstStyle/>
                    <a:p>
                      <a:pPr algn="ctr" fontAlgn="b"/>
                      <a:r>
                        <a:rPr lang="en-US" sz="1100" u="none" strike="noStrike" dirty="0">
                          <a:effectLst/>
                        </a:rPr>
                        <a:t>96%</a:t>
                      </a:r>
                      <a:endParaRPr lang="en-US" sz="1100" b="0" i="0" u="none" strike="noStrike" dirty="0">
                        <a:solidFill>
                          <a:srgbClr val="000000"/>
                        </a:solidFill>
                        <a:effectLst/>
                        <a:latin typeface="Calibri"/>
                      </a:endParaRPr>
                    </a:p>
                  </a:txBody>
                  <a:tcPr marL="0" marR="0" marT="0" marB="0" anchor="b"/>
                </a:tc>
              </a:tr>
            </a:tbl>
          </a:graphicData>
        </a:graphic>
      </p:graphicFrame>
      <p:sp>
        <p:nvSpPr>
          <p:cNvPr id="12" name="TextBox 11"/>
          <p:cNvSpPr txBox="1"/>
          <p:nvPr/>
        </p:nvSpPr>
        <p:spPr>
          <a:xfrm>
            <a:off x="838200" y="1551801"/>
            <a:ext cx="4803366" cy="307777"/>
          </a:xfrm>
          <a:prstGeom prst="rect">
            <a:avLst/>
          </a:prstGeom>
          <a:noFill/>
        </p:spPr>
        <p:txBody>
          <a:bodyPr wrap="none" rtlCol="0">
            <a:spAutoFit/>
          </a:bodyPr>
          <a:lstStyle/>
          <a:p>
            <a:r>
              <a:rPr lang="en-US" sz="1400" b="1" dirty="0" smtClean="0"/>
              <a:t>Electricity Access Rates in India (% of Population), 2000-2010</a:t>
            </a:r>
            <a:endParaRPr lang="en-US" sz="1400" b="1" dirty="0"/>
          </a:p>
        </p:txBody>
      </p:sp>
      <p:sp>
        <p:nvSpPr>
          <p:cNvPr id="11" name="TextBox 10"/>
          <p:cNvSpPr txBox="1"/>
          <p:nvPr/>
        </p:nvSpPr>
        <p:spPr>
          <a:xfrm>
            <a:off x="135443" y="6477000"/>
            <a:ext cx="2988319" cy="253916"/>
          </a:xfrm>
          <a:prstGeom prst="rect">
            <a:avLst/>
          </a:prstGeom>
          <a:noFill/>
        </p:spPr>
        <p:txBody>
          <a:bodyPr wrap="none" rtlCol="0">
            <a:spAutoFit/>
          </a:bodyPr>
          <a:lstStyle/>
          <a:p>
            <a:r>
              <a:rPr lang="en-US" sz="1050" dirty="0" smtClean="0"/>
              <a:t>Source: National Sample Survey, 2000, 2004, 2010</a:t>
            </a:r>
            <a:endParaRPr lang="en-US" sz="1050" dirty="0"/>
          </a:p>
        </p:txBody>
      </p:sp>
      <p:pic>
        <p:nvPicPr>
          <p:cNvPr id="9" name="Picture 8"/>
          <p:cNvPicPr/>
          <p:nvPr/>
        </p:nvPicPr>
        <p:blipFill>
          <a:blip r:embed="rId3" cstate="print"/>
          <a:srcRect/>
          <a:stretch>
            <a:fillRect/>
          </a:stretch>
        </p:blipFill>
        <p:spPr bwMode="auto">
          <a:xfrm>
            <a:off x="0" y="3657600"/>
            <a:ext cx="5410199" cy="1887220"/>
          </a:xfrm>
          <a:prstGeom prst="rect">
            <a:avLst/>
          </a:prstGeom>
          <a:noFill/>
          <a:ln w="9525">
            <a:noFill/>
            <a:miter lim="800000"/>
            <a:headEnd/>
            <a:tailEnd/>
          </a:ln>
        </p:spPr>
      </p:pic>
      <p:sp>
        <p:nvSpPr>
          <p:cNvPr id="3" name="Rectangle 2"/>
          <p:cNvSpPr/>
          <p:nvPr/>
        </p:nvSpPr>
        <p:spPr>
          <a:xfrm>
            <a:off x="-8626" y="3200400"/>
            <a:ext cx="5799826" cy="523220"/>
          </a:xfrm>
          <a:prstGeom prst="rect">
            <a:avLst/>
          </a:prstGeom>
        </p:spPr>
        <p:txBody>
          <a:bodyPr wrap="square">
            <a:spAutoFit/>
          </a:bodyPr>
          <a:lstStyle/>
          <a:p>
            <a:r>
              <a:rPr lang="en-US" sz="1400" b="1" dirty="0" smtClean="0"/>
              <a:t>Number </a:t>
            </a:r>
            <a:r>
              <a:rPr lang="en-US" sz="1400" b="1" dirty="0"/>
              <a:t>of People who Gained Access from 2000-2010, by Location and by Income Quintile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4">
      <a:dk1>
        <a:sysClr val="windowText" lastClr="000000"/>
      </a:dk1>
      <a:lt1>
        <a:srgbClr val="FFFFFF"/>
      </a:lt1>
      <a:dk2>
        <a:srgbClr val="6E734D"/>
      </a:dk2>
      <a:lt2>
        <a:srgbClr val="FFFFFF"/>
      </a:lt2>
      <a:accent1>
        <a:srgbClr val="137905"/>
      </a:accent1>
      <a:accent2>
        <a:srgbClr val="F1771B"/>
      </a:accent2>
      <a:accent3>
        <a:srgbClr val="A5AB81"/>
      </a:accent3>
      <a:accent4>
        <a:srgbClr val="993300"/>
      </a:accent4>
      <a:accent5>
        <a:srgbClr val="99CC00"/>
      </a:accent5>
      <a:accent6>
        <a:srgbClr val="CC3300"/>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Median">
  <a:themeElements>
    <a:clrScheme name="Custom 1">
      <a:dk1>
        <a:sysClr val="windowText" lastClr="000000"/>
      </a:dk1>
      <a:lt1>
        <a:srgbClr val="FFFFFF"/>
      </a:lt1>
      <a:dk2>
        <a:srgbClr val="6E734D"/>
      </a:dk2>
      <a:lt2>
        <a:srgbClr val="FFFFFF"/>
      </a:lt2>
      <a:accent1>
        <a:srgbClr val="137905"/>
      </a:accent1>
      <a:accent2>
        <a:srgbClr val="F1771B"/>
      </a:accent2>
      <a:accent3>
        <a:srgbClr val="A5AB81"/>
      </a:accent3>
      <a:accent4>
        <a:srgbClr val="FFFFFF"/>
      </a:accent4>
      <a:accent5>
        <a:srgbClr val="F9C8A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9903</TotalTime>
  <Words>2486</Words>
  <Application>Microsoft Office PowerPoint</Application>
  <PresentationFormat>On-screen Show (4:3)</PresentationFormat>
  <Paragraphs>209</Paragraphs>
  <Slides>17</Slides>
  <Notes>11</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Median</vt:lpstr>
      <vt:lpstr>1_Median</vt:lpstr>
      <vt:lpstr>MyanMAR ELECTRIFICATION WORKSHOP MAY 2013</vt:lpstr>
      <vt:lpstr>Agenda for this presentation </vt:lpstr>
      <vt:lpstr>Section 1: Policies, Vision, and Institutional Structure</vt:lpstr>
      <vt:lpstr>Visions and Policies to Support Rural Electrification</vt:lpstr>
      <vt:lpstr>RGGVY is the Flagship National Program</vt:lpstr>
      <vt:lpstr>Institutional Oversight of Rural Electrification Programs</vt:lpstr>
      <vt:lpstr>Section 2: Achievements and Current Status</vt:lpstr>
      <vt:lpstr>Village electrification stands close to 92%</vt:lpstr>
      <vt:lpstr>Impressive Achievements in access expansion</vt:lpstr>
      <vt:lpstr>Achievements Differ Across States</vt:lpstr>
      <vt:lpstr>Still, More than 300 million Still Don’t Use Electricity</vt:lpstr>
      <vt:lpstr>Grim Picture of Electricity Reliability in India’s Villages</vt:lpstr>
      <vt:lpstr>Section 3: Challenges of RGGVY</vt:lpstr>
      <vt:lpstr>RGGVY Norms and Exclusions impose implementation challenges</vt:lpstr>
      <vt:lpstr>Rural Electrification is not Commercially Viable</vt:lpstr>
      <vt:lpstr>Private sector participation in rural electrification is limited</vt:lpstr>
      <vt:lpstr>Key Lessons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Governance Slides</dc:title>
  <dc:creator>Ruchi Soni</dc:creator>
  <cp:lastModifiedBy>Sudeshna Ghosh Banerjee</cp:lastModifiedBy>
  <cp:revision>507</cp:revision>
  <dcterms:created xsi:type="dcterms:W3CDTF">2012-05-30T15:45:38Z</dcterms:created>
  <dcterms:modified xsi:type="dcterms:W3CDTF">2013-05-30T16:21:50Z</dcterms:modified>
</cp:coreProperties>
</file>